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18" r:id="rId5"/>
    <p:sldId id="346" r:id="rId6"/>
    <p:sldId id="356" r:id="rId7"/>
    <p:sldId id="297" r:id="rId8"/>
    <p:sldId id="354" r:id="rId9"/>
    <p:sldId id="363" r:id="rId10"/>
    <p:sldId id="364" r:id="rId11"/>
    <p:sldId id="365" r:id="rId12"/>
    <p:sldId id="366" r:id="rId13"/>
    <p:sldId id="384" r:id="rId14"/>
    <p:sldId id="367" r:id="rId15"/>
    <p:sldId id="371" r:id="rId16"/>
    <p:sldId id="383" r:id="rId17"/>
    <p:sldId id="368" r:id="rId18"/>
    <p:sldId id="369" r:id="rId19"/>
    <p:sldId id="370" r:id="rId20"/>
    <p:sldId id="372" r:id="rId21"/>
    <p:sldId id="373" r:id="rId22"/>
    <p:sldId id="358" r:id="rId23"/>
    <p:sldId id="357" r:id="rId24"/>
    <p:sldId id="340" r:id="rId25"/>
    <p:sldId id="380" r:id="rId26"/>
    <p:sldId id="379" r:id="rId27"/>
    <p:sldId id="374" r:id="rId28"/>
    <p:sldId id="377" r:id="rId29"/>
    <p:sldId id="375" r:id="rId30"/>
    <p:sldId id="382" r:id="rId31"/>
    <p:sldId id="381" r:id="rId32"/>
    <p:sldId id="378" r:id="rId33"/>
    <p:sldId id="359" r:id="rId34"/>
    <p:sldId id="360" r:id="rId35"/>
    <p:sldId id="341" r:id="rId36"/>
    <p:sldId id="344" r:id="rId37"/>
    <p:sldId id="361" r:id="rId38"/>
    <p:sldId id="345" r:id="rId39"/>
    <p:sldId id="362" r:id="rId40"/>
    <p:sldId id="331" r:id="rId41"/>
  </p:sldIdLst>
  <p:sldSz cx="9144000" cy="6858000" type="screen4x3"/>
  <p:notesSz cx="6811963" cy="9942513"/>
  <p:defaultTextStyle>
    <a:defPPr>
      <a:defRPr lang="hr-HR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3300"/>
    <a:srgbClr val="339966"/>
    <a:srgbClr val="C0C0C0"/>
    <a:srgbClr val="CCCC00"/>
    <a:srgbClr val="DDDDDD"/>
    <a:srgbClr val="CC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3" autoAdjust="0"/>
    <p:restoredTop sz="94072" autoAdjust="0"/>
  </p:normalViewPr>
  <p:slideViewPr>
    <p:cSldViewPr>
      <p:cViewPr>
        <p:scale>
          <a:sx n="60" d="100"/>
          <a:sy n="60" d="100"/>
        </p:scale>
        <p:origin x="1468" y="1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28381849-7101-486C-B19F-3E158752487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84588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3537397-39E7-44A4-987B-14F21BF6749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43856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fld id="{30CE2BE0-6364-430F-850E-1F8D6553C633}" type="slidenum">
              <a:rPr lang="hr-HR" altLang="sr-Latn-RS" sz="1200">
                <a:latin typeface="Arial" panose="020B0604020202020204" pitchFamily="34" charset="0"/>
              </a:rPr>
              <a:pPr eaLnBrk="1" hangingPunct="1"/>
              <a:t>2</a:t>
            </a:fld>
            <a:endParaRPr lang="hr-HR" altLang="sr-Latn-R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9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fld id="{0E33930A-BCEC-4AF3-B810-208825AE4216}" type="slidenum">
              <a:rPr lang="hr-HR" altLang="sr-Latn-RS" sz="1200">
                <a:latin typeface="Arial" panose="020B0604020202020204" pitchFamily="34" charset="0"/>
              </a:rPr>
              <a:pPr eaLnBrk="1" hangingPunct="1"/>
              <a:t>3</a:t>
            </a:fld>
            <a:endParaRPr lang="hr-HR" altLang="sr-Latn-R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6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fld id="{1815D7B4-A94F-496A-A8FE-DA61B0AB3335}" type="slidenum">
              <a:rPr lang="hr-HR" altLang="sr-Latn-RS" sz="1200">
                <a:latin typeface="Arial" panose="020B0604020202020204" pitchFamily="34" charset="0"/>
              </a:rPr>
              <a:pPr eaLnBrk="1" hangingPunct="1"/>
              <a:t>4</a:t>
            </a:fld>
            <a:endParaRPr lang="hr-HR" altLang="sr-Latn-R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6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9746"/>
            <a:ext cx="9144000" cy="519825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1984"/>
            <a:ext cx="3271362" cy="165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8201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769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dirty="0" err="1" smtClean="0"/>
              <a:t>Click</a:t>
            </a:r>
            <a:r>
              <a:rPr lang="hr-HR" altLang="sr-Latn-RS" dirty="0" smtClean="0"/>
              <a:t> to </a:t>
            </a:r>
            <a:r>
              <a:rPr lang="hr-HR" altLang="sr-Latn-RS" dirty="0" err="1" smtClean="0"/>
              <a:t>edit</a:t>
            </a:r>
            <a:r>
              <a:rPr lang="hr-HR" altLang="sr-Latn-RS" dirty="0" smtClean="0"/>
              <a:t> Master </a:t>
            </a:r>
            <a:r>
              <a:rPr lang="hr-HR" altLang="sr-Latn-RS" dirty="0" err="1" smtClean="0"/>
              <a:t>text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styles</a:t>
            </a:r>
            <a:endParaRPr lang="hr-HR" altLang="sr-Latn-RS" dirty="0" smtClean="0"/>
          </a:p>
          <a:p>
            <a:pPr lvl="1"/>
            <a:r>
              <a:rPr lang="hr-HR" altLang="sr-Latn-RS" dirty="0" err="1" smtClean="0"/>
              <a:t>Second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level</a:t>
            </a:r>
            <a:endParaRPr lang="hr-HR" altLang="sr-Latn-RS" dirty="0" smtClean="0"/>
          </a:p>
          <a:p>
            <a:pPr lvl="2"/>
            <a:r>
              <a:rPr lang="hr-HR" altLang="sr-Latn-RS" dirty="0" smtClean="0"/>
              <a:t>Third </a:t>
            </a:r>
            <a:r>
              <a:rPr lang="hr-HR" altLang="sr-Latn-RS" dirty="0" err="1" smtClean="0"/>
              <a:t>level</a:t>
            </a:r>
            <a:endParaRPr lang="hr-HR" altLang="sr-Latn-RS" dirty="0" smtClean="0"/>
          </a:p>
          <a:p>
            <a:pPr lvl="3"/>
            <a:r>
              <a:rPr lang="hr-HR" altLang="sr-Latn-RS" dirty="0" err="1" smtClean="0"/>
              <a:t>Fourth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level</a:t>
            </a:r>
            <a:endParaRPr lang="hr-HR" altLang="sr-Latn-RS" dirty="0" smtClean="0"/>
          </a:p>
          <a:p>
            <a:pPr lvl="4"/>
            <a:r>
              <a:rPr lang="hr-HR" altLang="sr-Latn-RS" dirty="0" smtClean="0"/>
              <a:t>Fifth </a:t>
            </a:r>
            <a:r>
              <a:rPr lang="hr-HR" altLang="sr-Latn-RS" dirty="0" err="1" smtClean="0"/>
              <a:t>level</a:t>
            </a:r>
            <a:endParaRPr lang="hr-HR" altLang="sr-Latn-R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clima/policies/ets/registries/links_en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Zahtjev%20za%20otvaranje%20osobnog%20ra&#269;una%20ili%20ra&#269;una%20za%20trgovanje%20kona&#269;no.docx" TargetMode="External"/><Relationship Id="rId2" Type="http://schemas.openxmlformats.org/officeDocument/2006/relationships/hyperlink" Target="Zahtjev%20za%20otvaranje%20ra&#269;una%20postrojenja%20kona&#269;no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Izjava%20o%20neosu&#273;ivanosti.docx" TargetMode="External"/><Relationship Id="rId4" Type="http://schemas.openxmlformats.org/officeDocument/2006/relationships/hyperlink" Target="Zahtjev%20za%20zamjenu,promjenu,dodavanje%20novih%20korisnika%20-%20kona&#269;no.doc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o.hr/Kontakt02" TargetMode="External"/><Relationship Id="rId2" Type="http://schemas.openxmlformats.org/officeDocument/2006/relationships/hyperlink" Target="mailto:ghgregistry.helpdesk@azo.h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ecurity_Registry_HR.pdf" TargetMode="External"/><Relationship Id="rId2" Type="http://schemas.openxmlformats.org/officeDocument/2006/relationships/hyperlink" Target="ECAS_dodavanje_broja_mobitel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Uvjeti%20kori&#353;tenja_21122012.docx" TargetMode="External"/><Relationship Id="rId4" Type="http://schemas.openxmlformats.org/officeDocument/2006/relationships/hyperlink" Target="Vodi&#269;%20za%20start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179512" y="3212976"/>
            <a:ext cx="84042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hr-HR" altLang="sr-Latn-RS" dirty="0">
                <a:latin typeface="Verdana" panose="020B0604030504040204" pitchFamily="34" charset="0"/>
              </a:rPr>
              <a:t>Registar Unije- hrvatski dio </a:t>
            </a:r>
          </a:p>
          <a:p>
            <a:pPr algn="ctr" eaLnBrk="1" hangingPunct="1">
              <a:lnSpc>
                <a:spcPct val="90000"/>
              </a:lnSpc>
            </a:pPr>
            <a:endParaRPr lang="hr-HR" altLang="sr-Latn-RS" dirty="0"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hr-HR" altLang="sr-Latn-RS" dirty="0"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hr-HR" altLang="sr-Latn-RS" dirty="0"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hr-HR" altLang="sr-Latn-RS" dirty="0"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hr-HR" altLang="sr-Latn-RS" sz="1400" dirty="0">
                <a:latin typeface="Verdana" panose="020B0604030504040204" pitchFamily="34" charset="0"/>
              </a:rPr>
              <a:t>Zagreb, 21.12.2012.</a:t>
            </a:r>
          </a:p>
          <a:p>
            <a:pPr algn="ctr" eaLnBrk="1" hangingPunct="1">
              <a:lnSpc>
                <a:spcPct val="90000"/>
              </a:lnSpc>
            </a:pPr>
            <a:endParaRPr lang="hr-HR" altLang="sr-Latn-RS" sz="14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Jedinice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1560" y="1268760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buFontTx/>
              <a:buChar char="•"/>
              <a:defRPr/>
            </a:pPr>
            <a:r>
              <a:rPr lang="hr-HR" sz="2000" kern="0" dirty="0">
                <a:latin typeface="Verdana" pitchFamily="34" charset="0"/>
              </a:rPr>
              <a:t>Zamjenjiva nematerijalna sredstva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hr-HR" sz="2000" kern="0" dirty="0">
                <a:latin typeface="Verdana" pitchFamily="34" charset="0"/>
              </a:rPr>
              <a:t>Dokaz vlasništva je evidencija u Registru Unije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hr-HR" sz="2000" kern="0" dirty="0">
                <a:latin typeface="Verdana" pitchFamily="34" charset="0"/>
              </a:rPr>
              <a:t>Transakcija postaje konačna i neopozina po njenom završetku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7504" y="274638"/>
            <a:ext cx="8928993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9pPr>
          </a:lstStyle>
          <a:p>
            <a:pPr algn="ctr">
              <a:defRPr/>
            </a:pPr>
            <a:r>
              <a:rPr lang="hr-H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korištenja aplikacije Registara Unije</a:t>
            </a:r>
          </a:p>
          <a:p>
            <a:pPr algn="ctr">
              <a:defRPr/>
            </a:pPr>
            <a:r>
              <a:rPr lang="hr-HR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Brošura </a:t>
            </a:r>
            <a:r>
              <a:rPr lang="hr-HR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registra trgovanja emisijama</a:t>
            </a:r>
          </a:p>
          <a:p>
            <a:pPr algn="ctr">
              <a:defRPr/>
            </a:pP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r-HR" sz="2000" u="sng" dirty="0" smtClean="0">
                <a:latin typeface="Verdana" pitchFamily="34" charset="0"/>
              </a:rPr>
              <a:t>Opće mjere: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Provjera </a:t>
            </a:r>
            <a:r>
              <a:rPr lang="hr-HR" sz="2000" dirty="0" err="1" smtClean="0">
                <a:latin typeface="Verdana" pitchFamily="34" charset="0"/>
              </a:rPr>
              <a:t>maila</a:t>
            </a:r>
            <a:r>
              <a:rPr lang="hr-HR" sz="2000" dirty="0" smtClean="0">
                <a:latin typeface="Verdana" pitchFamily="34" charset="0"/>
              </a:rPr>
              <a:t>- da li je od </a:t>
            </a:r>
            <a:r>
              <a:rPr lang="hr-HR" sz="2000" dirty="0">
                <a:latin typeface="Verdana" pitchFamily="34" charset="0"/>
              </a:rPr>
              <a:t>N</a:t>
            </a:r>
            <a:r>
              <a:rPr lang="hr-HR" sz="2000" dirty="0" smtClean="0">
                <a:latin typeface="Verdana" pitchFamily="34" charset="0"/>
              </a:rPr>
              <a:t>acionalnog administratora (digitalni potpis)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Kod ikakve sumnje kontaktirajte </a:t>
            </a:r>
            <a:r>
              <a:rPr lang="hr-HR" sz="2000" dirty="0" err="1" smtClean="0">
                <a:latin typeface="Verdana" pitchFamily="34" charset="0"/>
              </a:rPr>
              <a:t>helpdesk</a:t>
            </a:r>
            <a:endParaRPr lang="hr-HR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Ne koristite programe za dijeljenje datoteka (</a:t>
            </a:r>
            <a:r>
              <a:rPr lang="hr-HR" sz="2000" dirty="0" err="1" smtClean="0">
                <a:latin typeface="Verdana" pitchFamily="34" charset="0"/>
              </a:rPr>
              <a:t>BitTorrent</a:t>
            </a:r>
            <a:r>
              <a:rPr lang="hr-HR" sz="2000" dirty="0" smtClean="0">
                <a:latin typeface="Verdana" pitchFamily="34" charset="0"/>
              </a:rPr>
              <a:t>)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Koristite samo pouzdane USB </a:t>
            </a:r>
            <a:r>
              <a:rPr lang="hr-HR" sz="2000" dirty="0" err="1" smtClean="0">
                <a:latin typeface="Verdana" pitchFamily="34" charset="0"/>
              </a:rPr>
              <a:t>stick</a:t>
            </a:r>
            <a:r>
              <a:rPr lang="hr-HR" sz="2000" dirty="0" smtClean="0">
                <a:latin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272610" cy="454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323528" y="274638"/>
            <a:ext cx="8712969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9pPr>
          </a:lstStyle>
          <a:p>
            <a:pPr algn="ctr">
              <a:defRPr/>
            </a:pPr>
            <a:r>
              <a:rPr lang="hr-H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Digitalni potpis</a:t>
            </a:r>
            <a:endParaRPr lang="hr-HR" sz="1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274638"/>
            <a:ext cx="8784977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9pPr>
          </a:lstStyle>
          <a:p>
            <a:pPr algn="ctr">
              <a:defRPr/>
            </a:pPr>
            <a:r>
              <a:rPr lang="hr-H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korištenja aplikacije Registara Unije</a:t>
            </a:r>
          </a:p>
          <a:p>
            <a:pPr algn="ctr">
              <a:defRPr/>
            </a:pPr>
            <a:r>
              <a:rPr lang="hr-HR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Brošura </a:t>
            </a:r>
            <a:r>
              <a:rPr lang="hr-HR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registra trgovanja emisijama</a:t>
            </a:r>
          </a:p>
          <a:p>
            <a:pPr algn="ctr">
              <a:defRPr/>
            </a:pP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r-HR" sz="2000" u="sng" dirty="0" smtClean="0">
                <a:latin typeface="Verdana" pitchFamily="34" charset="0"/>
              </a:rPr>
              <a:t>Opće mjere: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Provjera </a:t>
            </a:r>
            <a:r>
              <a:rPr lang="hr-HR" sz="2000" dirty="0" err="1" smtClean="0">
                <a:latin typeface="Verdana" pitchFamily="34" charset="0"/>
              </a:rPr>
              <a:t>maila</a:t>
            </a:r>
            <a:r>
              <a:rPr lang="hr-HR" sz="2000" dirty="0" smtClean="0">
                <a:latin typeface="Verdana" pitchFamily="34" charset="0"/>
              </a:rPr>
              <a:t>- da li je od </a:t>
            </a:r>
            <a:r>
              <a:rPr lang="hr-HR" sz="2000" dirty="0">
                <a:latin typeface="Verdana" pitchFamily="34" charset="0"/>
              </a:rPr>
              <a:t>N</a:t>
            </a:r>
            <a:r>
              <a:rPr lang="hr-HR" sz="2000" dirty="0" smtClean="0">
                <a:latin typeface="Verdana" pitchFamily="34" charset="0"/>
              </a:rPr>
              <a:t>acionalnog administratora (digitalni potpis)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Kod ikakve sumnje kontaktirajte </a:t>
            </a:r>
            <a:r>
              <a:rPr lang="hr-HR" sz="2000" dirty="0" err="1" smtClean="0">
                <a:latin typeface="Verdana" pitchFamily="34" charset="0"/>
              </a:rPr>
              <a:t>helpdesk</a:t>
            </a:r>
            <a:endParaRPr lang="hr-HR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Ne koristite programe za dijeljenje datoteka (</a:t>
            </a:r>
            <a:r>
              <a:rPr lang="hr-HR" sz="2000" dirty="0" err="1" smtClean="0">
                <a:latin typeface="Verdana" pitchFamily="34" charset="0"/>
              </a:rPr>
              <a:t>BitTorrent</a:t>
            </a:r>
            <a:r>
              <a:rPr lang="hr-HR" sz="2000" dirty="0" smtClean="0">
                <a:latin typeface="Verdana" pitchFamily="34" charset="0"/>
              </a:rPr>
              <a:t>)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Koristite samo pouzdane USB </a:t>
            </a:r>
            <a:r>
              <a:rPr lang="hr-HR" sz="2000" dirty="0" err="1" smtClean="0">
                <a:latin typeface="Verdana" pitchFamily="34" charset="0"/>
              </a:rPr>
              <a:t>stick</a:t>
            </a:r>
            <a:r>
              <a:rPr lang="hr-HR" sz="2000" dirty="0" smtClean="0">
                <a:latin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274638"/>
            <a:ext cx="8784977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9pPr>
          </a:lstStyle>
          <a:p>
            <a:pPr algn="ctr">
              <a:defRPr/>
            </a:pPr>
            <a:r>
              <a:rPr lang="hr-H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korištenja aplikacije Registara Unije</a:t>
            </a:r>
          </a:p>
          <a:p>
            <a:pPr algn="ctr">
              <a:defRPr/>
            </a:pPr>
            <a:r>
              <a:rPr lang="hr-HR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Brošura </a:t>
            </a:r>
            <a:r>
              <a:rPr lang="hr-HR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registra trgovanja emisijama</a:t>
            </a:r>
          </a:p>
          <a:p>
            <a:pPr algn="ctr">
              <a:defRPr/>
            </a:pP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27113"/>
            <a:ext cx="8229600" cy="5073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r-HR" sz="2000" u="sng" dirty="0" smtClean="0">
                <a:latin typeface="Verdana" pitchFamily="34" charset="0"/>
              </a:rPr>
              <a:t>Korištenje mobilnog telefona: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Koristite osobni mobitel za prijavu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Kod primanja SMS kodova ne koristite pametne mobitele (</a:t>
            </a:r>
            <a:r>
              <a:rPr lang="hr-HR" sz="2000" dirty="0" err="1" smtClean="0">
                <a:latin typeface="Verdana" pitchFamily="34" charset="0"/>
              </a:rPr>
              <a:t>offline</a:t>
            </a:r>
            <a:r>
              <a:rPr lang="hr-HR" sz="2000" dirty="0" smtClean="0">
                <a:latin typeface="Verdana" pitchFamily="34" charset="0"/>
              </a:rPr>
              <a:t>)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Ne koristite mobitel za prijavu u </a:t>
            </a:r>
            <a:r>
              <a:rPr lang="hr-HR" sz="2000" dirty="0">
                <a:latin typeface="Verdana" pitchFamily="34" charset="0"/>
              </a:rPr>
              <a:t>R</a:t>
            </a:r>
            <a:r>
              <a:rPr lang="hr-HR" sz="2000" dirty="0" smtClean="0">
                <a:latin typeface="Verdana" pitchFamily="34" charset="0"/>
              </a:rPr>
              <a:t>egistar Unije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Zaštitite mobitel od neovlaštenog pristupa PINom</a:t>
            </a:r>
          </a:p>
          <a:p>
            <a:pPr>
              <a:defRPr/>
            </a:pPr>
            <a:endParaRPr lang="hr-HR" sz="20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274638"/>
            <a:ext cx="8856985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9pPr>
          </a:lstStyle>
          <a:p>
            <a:pPr algn="ctr">
              <a:defRPr/>
            </a:pPr>
            <a:r>
              <a:rPr lang="hr-H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korištenja aplikacije Registara Unije</a:t>
            </a:r>
          </a:p>
          <a:p>
            <a:pPr algn="ctr">
              <a:defRPr/>
            </a:pPr>
            <a:r>
              <a:rPr lang="hr-HR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Brošura </a:t>
            </a:r>
            <a:r>
              <a:rPr lang="hr-HR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registra trgovanja emisijama</a:t>
            </a:r>
          </a:p>
          <a:p>
            <a:pPr algn="ctr">
              <a:defRPr/>
            </a:pP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27113"/>
            <a:ext cx="8229600" cy="5073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r-HR" sz="2000" u="sng" dirty="0" smtClean="0">
                <a:latin typeface="Verdana" pitchFamily="34" charset="0"/>
              </a:rPr>
              <a:t>Prijava u Registar Unije: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Osigurajte da je računalo zaštićeno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Redovito ažuriranje antivirusnog programa i skeniranje računala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Koristite jake zaporke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Ne dijelite svoje korisničko ime, zaporke i SMS kodove s drugima</a:t>
            </a: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hr-HR" sz="2000" dirty="0" smtClean="0">
                <a:latin typeface="Verdana" pitchFamily="34" charset="0"/>
              </a:rPr>
              <a:t>Nacionalni administrator Vas </a:t>
            </a:r>
            <a:r>
              <a:rPr lang="hr-HR" sz="2000" u="sng" dirty="0" smtClean="0">
                <a:latin typeface="Verdana" pitchFamily="34" charset="0"/>
              </a:rPr>
              <a:t>nikada</a:t>
            </a:r>
            <a:r>
              <a:rPr lang="hr-HR" sz="2000" dirty="0" smtClean="0">
                <a:latin typeface="Verdana" pitchFamily="34" charset="0"/>
              </a:rPr>
              <a:t> neće tražiti korisničko ime, zaporku ili SMS kod</a:t>
            </a: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274638"/>
            <a:ext cx="8640961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9pPr>
          </a:lstStyle>
          <a:p>
            <a:pPr algn="ctr">
              <a:defRPr/>
            </a:pPr>
            <a:r>
              <a:rPr lang="hr-H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korištenja aplikacije Registara Unije</a:t>
            </a:r>
          </a:p>
          <a:p>
            <a:pPr algn="ctr">
              <a:defRPr/>
            </a:pPr>
            <a:r>
              <a:rPr lang="hr-HR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Brošura </a:t>
            </a:r>
            <a:r>
              <a:rPr lang="hr-HR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registra trgovanja emisijama</a:t>
            </a:r>
          </a:p>
          <a:p>
            <a:pPr algn="ctr">
              <a:defRPr/>
            </a:pP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27113"/>
            <a:ext cx="8229600" cy="5073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r-HR" sz="2000" u="sng" dirty="0" smtClean="0">
                <a:latin typeface="Verdana" pitchFamily="34" charset="0"/>
              </a:rPr>
              <a:t>Dodatne mjere: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Kontaktirajte IT administratora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Računalo samo za poslove na Registru Unije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Instalacija dodatnih specijaliziranih programa (npr. </a:t>
            </a:r>
            <a:r>
              <a:rPr lang="hr-HR" sz="2000" dirty="0" err="1" smtClean="0">
                <a:latin typeface="Verdana" pitchFamily="34" charset="0"/>
              </a:rPr>
              <a:t>Trusteer</a:t>
            </a:r>
            <a:r>
              <a:rPr lang="hr-HR" sz="2000" dirty="0" smtClean="0">
                <a:latin typeface="Verdana" pitchFamily="34" charset="0"/>
              </a:rPr>
              <a:t> </a:t>
            </a:r>
            <a:r>
              <a:rPr lang="hr-HR" sz="2000" dirty="0" err="1" smtClean="0">
                <a:latin typeface="Verdana" pitchFamily="34" charset="0"/>
              </a:rPr>
              <a:t>Rapport</a:t>
            </a:r>
            <a:r>
              <a:rPr lang="hr-HR" sz="2000" dirty="0" smtClean="0">
                <a:latin typeface="Verdana" pitchFamily="34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274638"/>
            <a:ext cx="8784977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9pPr>
          </a:lstStyle>
          <a:p>
            <a:pPr algn="ctr">
              <a:defRPr/>
            </a:pPr>
            <a:r>
              <a:rPr lang="hr-H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korištenja aplikacije Registara Unije</a:t>
            </a:r>
          </a:p>
          <a:p>
            <a:pPr algn="ctr">
              <a:defRPr/>
            </a:pPr>
            <a:r>
              <a:rPr lang="hr-HR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Brošura </a:t>
            </a:r>
            <a:r>
              <a:rPr lang="hr-HR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registra trgovanja emisijama</a:t>
            </a:r>
          </a:p>
          <a:p>
            <a:pPr algn="ctr">
              <a:defRPr/>
            </a:pP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27113"/>
            <a:ext cx="8229600" cy="5073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r-HR" sz="2000" u="sng" dirty="0" smtClean="0">
                <a:latin typeface="Verdana" pitchFamily="34" charset="0"/>
              </a:rPr>
              <a:t>Prijava i korištenje Registra Unije: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Koristite link na AZO webu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Prije nego odete s računala se odjavite i zaključajte računalo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Nikada ne uključujte opcije za pamćenje korisničkog imena i zaporke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274638"/>
            <a:ext cx="8856985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9pPr>
          </a:lstStyle>
          <a:p>
            <a:pPr algn="ctr">
              <a:defRPr/>
            </a:pPr>
            <a:r>
              <a:rPr lang="hr-H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korištenja aplikacije Registara Unije</a:t>
            </a:r>
          </a:p>
          <a:p>
            <a:pPr algn="ctr">
              <a:defRPr/>
            </a:pPr>
            <a:r>
              <a:rPr lang="hr-HR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Brošura </a:t>
            </a:r>
            <a:r>
              <a:rPr lang="hr-HR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Sigurnost registra trgovanja emisijama</a:t>
            </a:r>
          </a:p>
          <a:p>
            <a:pPr algn="ctr">
              <a:defRPr/>
            </a:pP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27113"/>
            <a:ext cx="8229600" cy="5073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r-HR" sz="2000" u="sng" dirty="0" smtClean="0">
                <a:latin typeface="Verdana" pitchFamily="34" charset="0"/>
              </a:rPr>
              <a:t>Jaka zaporka mora zadovoljiti slijedeće uvjete: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Mora biti duga minimalno 8 znakova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Ne smije sadržavati imena koja se lako pogode (ime ljubimca, djece…)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Mora imati barem jedno veliko slovo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Mora imati barem jedno malo slovo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Mora imati barem jednu brojku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Mora imati barem jednu simbol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Ne koristite iste zaporke za različite aplikacije</a:t>
            </a:r>
          </a:p>
          <a:p>
            <a:pPr>
              <a:defRPr/>
            </a:pPr>
            <a:endParaRPr lang="hr-HR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229600" cy="5073650"/>
          </a:xfrm>
        </p:spPr>
        <p:txBody>
          <a:bodyPr anchor="ctr"/>
          <a:lstStyle/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Ubrzanje provođenja aktivnost prema korisniku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Smanjenje administracije, ali u okviru ISO 27001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Dostavljena dokumentacija klasificirana „povjerljivo”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Dostava „povjerljive” dokumentacije u kuverti da je vidljivo da kuverta nije otvarana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E mail moguć i za povjerljivu dokumentaciju npr. </a:t>
            </a:r>
            <a:r>
              <a:rPr lang="hr-HR" sz="2000" dirty="0">
                <a:latin typeface="Verdana" pitchFamily="34" charset="0"/>
              </a:rPr>
              <a:t>u</a:t>
            </a:r>
            <a:r>
              <a:rPr lang="hr-HR" sz="2000" dirty="0" smtClean="0">
                <a:latin typeface="Verdana" pitchFamily="34" charset="0"/>
              </a:rPr>
              <a:t>koliko ovlašteni predstavnik zbog tehničkih ili drugih razloga ne može pristupiti Registru Unije, transakciju može inicirati nacionalni administrator (potrebni zapisi) </a:t>
            </a: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 marL="1828800" lvl="4" indent="0">
              <a:buFontTx/>
              <a:buNone/>
              <a:defRPr/>
            </a:pPr>
            <a:endParaRPr lang="hr-HR" sz="800" dirty="0" smtClean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51521" y="274638"/>
            <a:ext cx="889248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Komunikacija s Nacionalnim administratorom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t="7639" r="25000" b="4166"/>
          <a:stretch>
            <a:fillRect/>
          </a:stretch>
        </p:blipFill>
        <p:spPr bwMode="auto">
          <a:xfrm>
            <a:off x="683568" y="1412776"/>
            <a:ext cx="7047530" cy="48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06475" y="260350"/>
            <a:ext cx="8137525" cy="739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 sz="11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http</a:t>
            </a:r>
            <a:r>
              <a:rPr lang="hr-HR" sz="11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://</a:t>
            </a:r>
            <a:r>
              <a:rPr lang="hr-HR" sz="11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ec.europa.eu/</a:t>
            </a:r>
            <a:r>
              <a:rPr lang="hr-HR" sz="11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clima</a:t>
            </a:r>
            <a:r>
              <a:rPr lang="hr-HR" sz="11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/</a:t>
            </a:r>
            <a:r>
              <a:rPr lang="hr-HR" sz="11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policies</a:t>
            </a:r>
            <a:r>
              <a:rPr lang="hr-HR" sz="11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/</a:t>
            </a:r>
            <a:r>
              <a:rPr lang="hr-HR" sz="11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ets</a:t>
            </a:r>
            <a:r>
              <a:rPr lang="hr-HR" sz="11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/</a:t>
            </a:r>
            <a:r>
              <a:rPr lang="hr-HR" sz="11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registries</a:t>
            </a:r>
            <a:r>
              <a:rPr lang="hr-HR" sz="11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/</a:t>
            </a:r>
            <a:r>
              <a:rPr lang="hr-HR" sz="11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links</a:t>
            </a:r>
            <a:r>
              <a:rPr lang="hr-HR" sz="11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_</a:t>
            </a:r>
            <a:r>
              <a:rPr lang="hr-HR" sz="11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hlinkClick r:id="rId4"/>
              </a:rPr>
              <a:t>en.htm</a:t>
            </a:r>
            <a:r>
              <a:rPr lang="hr-HR" sz="105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105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</a:br>
            <a:r>
              <a:rPr lang="hr-HR" sz="12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14.1.2013</a:t>
            </a:r>
            <a:r>
              <a:rPr lang="hr-HR" sz="105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.</a:t>
            </a:r>
            <a:r>
              <a:rPr lang="hr-HR" sz="12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12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</a:br>
            <a:endParaRPr lang="en-US" sz="12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51521" y="274638"/>
            <a:ext cx="889248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Shema otvaranja računa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18150" r="54883" b="10619"/>
          <a:stretch>
            <a:fillRect/>
          </a:stretch>
        </p:blipFill>
        <p:spPr bwMode="auto">
          <a:xfrm>
            <a:off x="2699792" y="1772816"/>
            <a:ext cx="2686215" cy="39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229600" cy="5073650"/>
          </a:xfrm>
        </p:spPr>
        <p:txBody>
          <a:bodyPr anchor="ctr"/>
          <a:lstStyle/>
          <a:p>
            <a:pPr marL="0" indent="0">
              <a:buFontTx/>
              <a:buNone/>
              <a:defRPr/>
            </a:pPr>
            <a:r>
              <a:rPr lang="hr-HR" sz="2000" dirty="0" smtClean="0">
                <a:latin typeface="Verdana" pitchFamily="34" charset="0"/>
              </a:rPr>
              <a:t>Obrasci:</a:t>
            </a: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hr-HR" sz="2000" dirty="0" smtClean="0">
                <a:latin typeface="Verdana" pitchFamily="34" charset="0"/>
                <a:hlinkClick r:id="rId2" action="ppaction://hlinkfile"/>
              </a:rPr>
              <a:t>Zahtjev za otvaranje računa operatera postrojenja</a:t>
            </a:r>
            <a:endParaRPr lang="hr-HR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hr-HR" sz="2000" dirty="0" smtClean="0">
                <a:latin typeface="Verdana" pitchFamily="34" charset="0"/>
                <a:hlinkClick r:id="rId3" action="ppaction://hlinkfile"/>
              </a:rPr>
              <a:t>Zahtjev za otvaranje osobnog računa ili računa za trgovanje</a:t>
            </a:r>
            <a:endParaRPr lang="hr-HR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hr-HR" sz="2000" dirty="0" smtClean="0">
                <a:latin typeface="Verdana" pitchFamily="34" charset="0"/>
                <a:hlinkClick r:id="rId4" action="ppaction://hlinkfile"/>
              </a:rPr>
              <a:t>Zahtjev za zamjenu korisnika, promjenu podataka korisnika i dodavanje novih korisnika</a:t>
            </a:r>
            <a:endParaRPr lang="hr-HR" sz="2000" dirty="0" smtClean="0">
              <a:latin typeface="Verdana" pitchFamily="34" charset="0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hr-HR" sz="2000" dirty="0" smtClean="0">
                <a:latin typeface="Verdana" pitchFamily="34" charset="0"/>
                <a:ea typeface="+mn-ea"/>
                <a:cs typeface="+mn-cs"/>
                <a:hlinkClick r:id="rId5" action="ppaction://hlinkfile"/>
              </a:rPr>
              <a:t>Izjava </a:t>
            </a:r>
            <a:r>
              <a:rPr lang="hr-HR" sz="2000" dirty="0">
                <a:latin typeface="Verdana" pitchFamily="34" charset="0"/>
                <a:ea typeface="+mn-ea"/>
                <a:cs typeface="+mn-cs"/>
                <a:hlinkClick r:id="rId5" action="ppaction://hlinkfile"/>
              </a:rPr>
              <a:t>o neosuđivanosti</a:t>
            </a:r>
            <a:endParaRPr lang="hr-HR" sz="2000" dirty="0">
              <a:latin typeface="Verdana" pitchFamily="34" charset="0"/>
              <a:ea typeface="+mn-ea"/>
              <a:cs typeface="+mn-cs"/>
            </a:endParaRPr>
          </a:p>
          <a:p>
            <a:pPr>
              <a:defRPr/>
            </a:pPr>
            <a:endParaRPr lang="hr-HR" sz="2000" dirty="0" smtClean="0">
              <a:latin typeface="Verdana" pitchFamily="34" charset="0"/>
            </a:endParaRPr>
          </a:p>
          <a:p>
            <a:pPr>
              <a:defRPr/>
            </a:pPr>
            <a:endParaRPr lang="hr-HR" sz="20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hr-HR" sz="1600" dirty="0" smtClean="0">
              <a:latin typeface="Verdana" pitchFamily="34" charset="0"/>
            </a:endParaRPr>
          </a:p>
          <a:p>
            <a:pPr>
              <a:defRPr/>
            </a:pPr>
            <a:endParaRPr lang="hr-HR" sz="2000" dirty="0" smtClean="0">
              <a:latin typeface="Verdana" pitchFamily="34" charset="0"/>
            </a:endParaRPr>
          </a:p>
          <a:p>
            <a:pPr lvl="4">
              <a:defRPr/>
            </a:pPr>
            <a:endParaRPr lang="hr-HR" sz="800" dirty="0" smtClean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23529" y="274638"/>
            <a:ext cx="8820472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www.azo.hr/</a:t>
            </a:r>
            <a:r>
              <a:rPr lang="hr-HR" sz="18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OtvaranjeRacuna</a:t>
            </a: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229600" cy="5073650"/>
          </a:xfrm>
        </p:spPr>
        <p:txBody>
          <a:bodyPr anchor="ctr"/>
          <a:lstStyle/>
          <a:p>
            <a:r>
              <a:rPr lang="hr-HR" altLang="sr-Latn-RS" sz="2000" smtClean="0">
                <a:latin typeface="Verdana" panose="020B0604030504040204" pitchFamily="34" charset="0"/>
              </a:rPr>
              <a:t>Zahtjevi Pravilnika i Uvjeti za korištenje</a:t>
            </a:r>
          </a:p>
          <a:p>
            <a:r>
              <a:rPr lang="hr-HR" altLang="sr-Latn-RS" sz="2000" smtClean="0">
                <a:latin typeface="Verdana" panose="020B0604030504040204" pitchFamily="34" charset="0"/>
              </a:rPr>
              <a:t>AZO otvara račun - rok 20 radnih dana</a:t>
            </a:r>
          </a:p>
          <a:p>
            <a:r>
              <a:rPr lang="hr-HR" altLang="sr-Latn-RS" sz="2000" smtClean="0">
                <a:latin typeface="Verdana" panose="020B0604030504040204" pitchFamily="34" charset="0"/>
              </a:rPr>
              <a:t>Vlasnik računa- prebivalište u RH, registriran u RH </a:t>
            </a:r>
          </a:p>
          <a:p>
            <a:r>
              <a:rPr lang="hr-HR" altLang="sr-Latn-RS" sz="2000" smtClean="0">
                <a:latin typeface="Verdana" panose="020B0604030504040204" pitchFamily="34" charset="0"/>
              </a:rPr>
              <a:t>Provjera dostavljene dokumentacije (suradnja s drugim nadležnim tijelima) </a:t>
            </a:r>
          </a:p>
          <a:p>
            <a:r>
              <a:rPr lang="hr-HR" altLang="sr-Latn-RS" sz="2000" smtClean="0">
                <a:latin typeface="Verdana" panose="020B0604030504040204" pitchFamily="34" charset="0"/>
              </a:rPr>
              <a:t>otvaranje / odbijanje zahtjeva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9513" y="274638"/>
            <a:ext cx="8964488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Uvjeti za otvaranje računa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229600" cy="5073650"/>
          </a:xfrm>
        </p:spPr>
        <p:txBody>
          <a:bodyPr anchor="ctr"/>
          <a:lstStyle/>
          <a:p>
            <a:r>
              <a:rPr lang="hr-HR" altLang="sr-Latn-RS" sz="2000" u="sng" smtClean="0">
                <a:latin typeface="Verdana" panose="020B0604030504040204" pitchFamily="34" charset="0"/>
              </a:rPr>
              <a:t>Vlasnik računa </a:t>
            </a:r>
            <a:r>
              <a:rPr lang="hr-HR" altLang="sr-Latn-RS" sz="2000" smtClean="0">
                <a:latin typeface="Verdana" panose="020B0604030504040204" pitchFamily="34" charset="0"/>
              </a:rPr>
              <a:t>podnosi zahtjev za otvaranje računa i imenuje ovlaštene i dodatne ovlaštene predstavnike (obrazac za otvaranje računa) </a:t>
            </a:r>
          </a:p>
          <a:p>
            <a:r>
              <a:rPr lang="hr-HR" altLang="sr-Latn-RS" sz="2000" u="sng" smtClean="0">
                <a:latin typeface="Verdana" panose="020B0604030504040204" pitchFamily="34" charset="0"/>
              </a:rPr>
              <a:t>Predstavnici računa</a:t>
            </a:r>
            <a:r>
              <a:rPr lang="hr-HR" altLang="sr-Latn-RS" sz="2000" smtClean="0">
                <a:latin typeface="Verdana" panose="020B0604030504040204" pitchFamily="34" charset="0"/>
              </a:rPr>
              <a:t>: </a:t>
            </a:r>
          </a:p>
          <a:p>
            <a:pPr lvl="1"/>
            <a:r>
              <a:rPr lang="hr-HR" altLang="sr-Latn-RS" sz="1600" smtClean="0">
                <a:latin typeface="Verdana" panose="020B0604030504040204" pitchFamily="34" charset="0"/>
              </a:rPr>
              <a:t>ovlašteni predstavnici (2-3) inicira transakcije</a:t>
            </a:r>
          </a:p>
          <a:p>
            <a:pPr lvl="1"/>
            <a:r>
              <a:rPr lang="hr-HR" altLang="sr-Latn-RS" sz="1600" smtClean="0">
                <a:latin typeface="Verdana" panose="020B0604030504040204" pitchFamily="34" charset="0"/>
              </a:rPr>
              <a:t>Dodatni ovlašteni predstavnici (0-2) odobrava iniciranu transakciju</a:t>
            </a:r>
          </a:p>
          <a:p>
            <a:pPr lvl="1"/>
            <a:r>
              <a:rPr lang="hr-HR" altLang="sr-Latn-RS" sz="1600" smtClean="0">
                <a:latin typeface="Verdana" panose="020B0604030504040204" pitchFamily="34" charset="0"/>
              </a:rPr>
              <a:t>“read only” pasivni predstavnici</a:t>
            </a:r>
          </a:p>
          <a:p>
            <a:pPr lvl="1"/>
            <a:r>
              <a:rPr lang="hr-HR" altLang="sr-Latn-RS" sz="1600" smtClean="0">
                <a:latin typeface="Verdana" panose="020B0604030504040204" pitchFamily="34" charset="0"/>
              </a:rPr>
              <a:t>Različite osobe na jednom računu</a:t>
            </a:r>
          </a:p>
          <a:p>
            <a:pPr lvl="1"/>
            <a:r>
              <a:rPr lang="hr-HR" altLang="sr-Latn-RS" sz="1600" smtClean="0">
                <a:latin typeface="Verdana" panose="020B0604030504040204" pitchFamily="34" charset="0"/>
              </a:rPr>
              <a:t>Najmanje jedan ovlašteni predstavnik treba imati prebivalište u RH</a:t>
            </a:r>
          </a:p>
          <a:p>
            <a:pPr lvl="1"/>
            <a:endParaRPr lang="hr-HR" altLang="sr-Latn-RS" sz="1600" smtClean="0">
              <a:latin typeface="Verdana" panose="020B0604030504040204" pitchFamily="34" charset="0"/>
            </a:endParaRPr>
          </a:p>
          <a:p>
            <a:pPr lvl="1"/>
            <a:endParaRPr lang="hr-HR" altLang="sr-Latn-RS" sz="1600" smtClean="0">
              <a:latin typeface="Verdana" panose="020B0604030504040204" pitchFamily="34" charset="0"/>
            </a:endParaRPr>
          </a:p>
          <a:p>
            <a:pPr lvl="1"/>
            <a:endParaRPr lang="hr-HR" altLang="sr-Latn-RS" sz="1600" smtClean="0">
              <a:latin typeface="Verdana" panose="020B0604030504040204" pitchFamily="34" charset="0"/>
            </a:endParaRPr>
          </a:p>
          <a:p>
            <a:pPr>
              <a:buFontTx/>
              <a:buNone/>
            </a:pPr>
            <a:endParaRPr lang="hr-HR" altLang="sr-Latn-RS" sz="2000" smtClean="0">
              <a:latin typeface="Verdana" panose="020B0604030504040204" pitchFamily="34" charset="0"/>
            </a:endParaRPr>
          </a:p>
          <a:p>
            <a:pPr lvl="4"/>
            <a:endParaRPr lang="hr-HR" altLang="sr-Latn-RS" sz="800" smtClean="0">
              <a:latin typeface="Verdana" panose="020B0604030504040204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5497" y="274638"/>
            <a:ext cx="9108504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Korisnici računa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229600" cy="5073650"/>
          </a:xfrm>
        </p:spPr>
        <p:txBody>
          <a:bodyPr anchor="ctr"/>
          <a:lstStyle/>
          <a:p>
            <a:pPr marL="0" indent="0">
              <a:buFontTx/>
              <a:buNone/>
              <a:defRPr/>
            </a:pPr>
            <a:r>
              <a:rPr lang="hr-HR" sz="2000" u="sng" dirty="0" smtClean="0">
                <a:latin typeface="Verdana" pitchFamily="34" charset="0"/>
              </a:rPr>
              <a:t>Zahtjev </a:t>
            </a:r>
            <a:r>
              <a:rPr lang="hr-HR" sz="2000" u="sng" dirty="0">
                <a:latin typeface="Verdana" pitchFamily="34" charset="0"/>
              </a:rPr>
              <a:t>za otvaranje računa operatera </a:t>
            </a:r>
            <a:r>
              <a:rPr lang="hr-HR" sz="2000" u="sng" dirty="0" smtClean="0">
                <a:latin typeface="Verdana" pitchFamily="34" charset="0"/>
              </a:rPr>
              <a:t>postrojenja: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Ispunjavanje i potpisivanje obrasca s obveznim podacima (adresa, telefon, mobitel, e mail, OIB, MBS…)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Prikupljanje dokumenata: </a:t>
            </a:r>
          </a:p>
          <a:p>
            <a:pPr lvl="1">
              <a:defRPr/>
            </a:pPr>
            <a:r>
              <a:rPr lang="hr-HR" sz="1600" dirty="0" smtClean="0">
                <a:latin typeface="Verdana" pitchFamily="34" charset="0"/>
              </a:rPr>
              <a:t>Izvadak iz sudskog registra nadležnog trgovačkog suda</a:t>
            </a:r>
          </a:p>
          <a:p>
            <a:pPr lvl="1">
              <a:defRPr/>
            </a:pPr>
            <a:r>
              <a:rPr lang="hr-HR" sz="1600" dirty="0" smtClean="0">
                <a:latin typeface="Verdana" pitchFamily="34" charset="0"/>
              </a:rPr>
              <a:t>Dokaz o bankovnom računu</a:t>
            </a:r>
          </a:p>
          <a:p>
            <a:pPr lvl="1">
              <a:defRPr/>
            </a:pPr>
            <a:r>
              <a:rPr lang="hr-HR" sz="1600" dirty="0" smtClean="0">
                <a:latin typeface="Verdana" pitchFamily="34" charset="0"/>
              </a:rPr>
              <a:t>Ovjerena kopija važeće identifikacijske isprave</a:t>
            </a:r>
          </a:p>
          <a:p>
            <a:pPr lvl="1">
              <a:defRPr/>
            </a:pPr>
            <a:r>
              <a:rPr lang="hr-HR" sz="1600" dirty="0" smtClean="0">
                <a:latin typeface="Verdana" pitchFamily="34" charset="0"/>
              </a:rPr>
              <a:t>Dokument s adresom prebivališta</a:t>
            </a:r>
          </a:p>
          <a:p>
            <a:pPr lvl="1">
              <a:defRPr/>
            </a:pPr>
            <a:r>
              <a:rPr lang="hr-HR" sz="1600" dirty="0" smtClean="0">
                <a:latin typeface="Verdana" pitchFamily="34" charset="0"/>
              </a:rPr>
              <a:t>Uvjerenje o nekažnjavanju i ispunjena i potpisana izjava o neosuđivanosti</a:t>
            </a: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hr-HR" sz="2000" dirty="0" smtClean="0">
                <a:latin typeface="Verdana" pitchFamily="34" charset="0"/>
              </a:rPr>
              <a:t>Zahtjev sadrži objašnjenje dokumenata i dodatne informacije</a:t>
            </a:r>
            <a:endParaRPr lang="hr-HR" sz="2000" dirty="0">
              <a:latin typeface="Verdana" pitchFamily="34" charset="0"/>
            </a:endParaRPr>
          </a:p>
          <a:p>
            <a:pPr lvl="4">
              <a:defRPr/>
            </a:pPr>
            <a:endParaRPr lang="hr-HR" sz="800" dirty="0" smtClean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7505" y="274638"/>
            <a:ext cx="9036496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www.azo.hr/</a:t>
            </a:r>
            <a:r>
              <a:rPr lang="hr-HR" sz="18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OtvaranjeRacuna</a:t>
            </a: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827419" y="1000125"/>
            <a:ext cx="8291512" cy="5246688"/>
          </a:xfrm>
        </p:spPr>
        <p:txBody>
          <a:bodyPr anchor="ctr"/>
          <a:lstStyle/>
          <a:p>
            <a:pPr marL="0" indent="0">
              <a:buFontTx/>
              <a:buNone/>
              <a:defRPr/>
            </a:pPr>
            <a:r>
              <a:rPr lang="hr-HR" sz="1800" u="sng" dirty="0">
                <a:latin typeface="Verdana" pitchFamily="34" charset="0"/>
              </a:rPr>
              <a:t>Zahtjev za otvaranje osobnog računa ili računa za trgovanje</a:t>
            </a:r>
          </a:p>
          <a:p>
            <a:pPr>
              <a:defRPr/>
            </a:pPr>
            <a:endParaRPr lang="hr-HR" sz="1400" dirty="0" smtClean="0">
              <a:latin typeface="Verdana" pitchFamily="34" charset="0"/>
            </a:endParaRPr>
          </a:p>
          <a:p>
            <a:pPr>
              <a:defRPr/>
            </a:pPr>
            <a:r>
              <a:rPr lang="hr-HR" sz="1400" dirty="0" smtClean="0">
                <a:latin typeface="Verdana" pitchFamily="34" charset="0"/>
              </a:rPr>
              <a:t>Ispunjavanje </a:t>
            </a:r>
            <a:r>
              <a:rPr lang="hr-HR" sz="1400" dirty="0">
                <a:latin typeface="Verdana" pitchFamily="34" charset="0"/>
              </a:rPr>
              <a:t>i potpisivanje obrasca s obveznim podacima (adresa, telefon, mobitel, e mail, OIB, MBS</a:t>
            </a:r>
            <a:r>
              <a:rPr lang="hr-HR" sz="1400" dirty="0" smtClean="0">
                <a:latin typeface="Verdana" pitchFamily="34" charset="0"/>
              </a:rPr>
              <a:t>…) </a:t>
            </a:r>
            <a:endParaRPr lang="hr-HR" sz="1400" dirty="0">
              <a:latin typeface="Verdana" pitchFamily="34" charset="0"/>
            </a:endParaRPr>
          </a:p>
          <a:p>
            <a:pPr>
              <a:defRPr/>
            </a:pPr>
            <a:r>
              <a:rPr lang="hr-HR" sz="1400" dirty="0">
                <a:latin typeface="Verdana" pitchFamily="34" charset="0"/>
              </a:rPr>
              <a:t>Prikupljanje </a:t>
            </a:r>
            <a:r>
              <a:rPr lang="hr-HR" sz="1400" dirty="0" smtClean="0">
                <a:latin typeface="Verdana" pitchFamily="34" charset="0"/>
              </a:rPr>
              <a:t>dokumenata (fizička ili pravna osoba):</a:t>
            </a:r>
            <a:endParaRPr lang="hr-HR" sz="1400" dirty="0">
              <a:latin typeface="Verdana" pitchFamily="34" charset="0"/>
            </a:endParaRPr>
          </a:p>
          <a:p>
            <a:pPr lvl="1">
              <a:defRPr/>
            </a:pPr>
            <a:r>
              <a:rPr lang="hr-HR" sz="1400" dirty="0">
                <a:latin typeface="Verdana" pitchFamily="34" charset="0"/>
              </a:rPr>
              <a:t>Ovjerena kopija važeće identifikacijske isprave</a:t>
            </a:r>
          </a:p>
          <a:p>
            <a:pPr lvl="1">
              <a:defRPr/>
            </a:pPr>
            <a:r>
              <a:rPr lang="hr-HR" sz="1400" dirty="0">
                <a:latin typeface="Verdana" pitchFamily="34" charset="0"/>
              </a:rPr>
              <a:t>Dokument s adresom prebivališta</a:t>
            </a:r>
          </a:p>
          <a:p>
            <a:pPr lvl="1">
              <a:defRPr/>
            </a:pPr>
            <a:r>
              <a:rPr lang="hr-HR" sz="1400" dirty="0">
                <a:latin typeface="Verdana" pitchFamily="34" charset="0"/>
              </a:rPr>
              <a:t>Dokaz o bankovnom računu</a:t>
            </a:r>
          </a:p>
          <a:p>
            <a:pPr lvl="1">
              <a:defRPr/>
            </a:pPr>
            <a:r>
              <a:rPr lang="hr-HR" sz="1400" dirty="0">
                <a:latin typeface="Verdana" pitchFamily="34" charset="0"/>
              </a:rPr>
              <a:t>Uvjerenje o nekažnjavanju i ispunjena i potpisana izjava o </a:t>
            </a:r>
            <a:r>
              <a:rPr lang="hr-HR" sz="1400" dirty="0" smtClean="0">
                <a:latin typeface="Verdana" pitchFamily="34" charset="0"/>
              </a:rPr>
              <a:t>neosuđivanosti</a:t>
            </a:r>
          </a:p>
          <a:p>
            <a:pPr lvl="1">
              <a:defRPr/>
            </a:pPr>
            <a:r>
              <a:rPr lang="hr-HR" sz="1400" dirty="0" smtClean="0">
                <a:latin typeface="Verdana" pitchFamily="34" charset="0"/>
              </a:rPr>
              <a:t>Potvrda o prijavi u sustavu registra obveznika </a:t>
            </a:r>
            <a:r>
              <a:rPr lang="hr-HR" sz="1400" dirty="0" err="1" smtClean="0">
                <a:latin typeface="Verdana" pitchFamily="34" charset="0"/>
              </a:rPr>
              <a:t>PDVa</a:t>
            </a:r>
            <a:endParaRPr lang="hr-HR" sz="1400" dirty="0" smtClean="0">
              <a:latin typeface="Verdana" pitchFamily="34" charset="0"/>
            </a:endParaRPr>
          </a:p>
          <a:p>
            <a:pPr lvl="1">
              <a:defRPr/>
            </a:pPr>
            <a:r>
              <a:rPr lang="hr-HR" sz="1400" dirty="0" smtClean="0">
                <a:latin typeface="Verdana" pitchFamily="34" charset="0"/>
              </a:rPr>
              <a:t>Informacije o stvarnom vlasniku pravne osobe</a:t>
            </a:r>
          </a:p>
          <a:p>
            <a:pPr lvl="1">
              <a:defRPr/>
            </a:pPr>
            <a:r>
              <a:rPr lang="hr-HR" sz="1400" dirty="0" smtClean="0">
                <a:latin typeface="Verdana" pitchFamily="34" charset="0"/>
              </a:rPr>
              <a:t>Preslika godišnjeg izvješća ili posljednjih revidiranih financijskih izvješća</a:t>
            </a:r>
          </a:p>
          <a:p>
            <a:pPr lvl="1">
              <a:defRPr/>
            </a:pPr>
            <a:r>
              <a:rPr lang="hr-HR" sz="1400" dirty="0" smtClean="0">
                <a:latin typeface="Verdana" pitchFamily="34" charset="0"/>
              </a:rPr>
              <a:t>Popis zakonskih zastupnika</a:t>
            </a:r>
          </a:p>
          <a:p>
            <a:pPr marL="457200" lvl="1" indent="0">
              <a:buFontTx/>
              <a:buNone/>
              <a:defRPr/>
            </a:pPr>
            <a:endParaRPr lang="hr-HR" sz="14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hr-HR" sz="1800" dirty="0">
                <a:latin typeface="Verdana" pitchFamily="34" charset="0"/>
              </a:rPr>
              <a:t>Zahtjev sadrži objašnjenje dokumenata i dodatne informacije</a:t>
            </a:r>
          </a:p>
          <a:p>
            <a:pPr lvl="4">
              <a:defRPr/>
            </a:pPr>
            <a:endParaRPr lang="hr-HR" sz="1400" dirty="0" smtClean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7505" y="274638"/>
            <a:ext cx="9036496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www.azo.hr/</a:t>
            </a:r>
            <a:r>
              <a:rPr lang="hr-HR" sz="18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OtvaranjeRacuna</a:t>
            </a: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29600" cy="4896520"/>
          </a:xfrm>
        </p:spPr>
        <p:txBody>
          <a:bodyPr anchor="ctr"/>
          <a:lstStyle/>
          <a:p>
            <a:pPr marL="0" indent="0">
              <a:buFontTx/>
              <a:buNone/>
              <a:defRPr/>
            </a:pPr>
            <a:r>
              <a:rPr lang="hr-HR" sz="2000" u="sng" dirty="0">
                <a:latin typeface="Verdana" pitchFamily="34" charset="0"/>
              </a:rPr>
              <a:t>Zahtjev za zamjenu korisnika, promjenu podataka korisnika i dodavanje novih korisnika:</a:t>
            </a:r>
          </a:p>
          <a:p>
            <a:pPr>
              <a:defRPr/>
            </a:pPr>
            <a:r>
              <a:rPr lang="hr-HR" sz="1600" dirty="0" smtClean="0">
                <a:latin typeface="Verdana" pitchFamily="34" charset="0"/>
              </a:rPr>
              <a:t>Ispunjavanje </a:t>
            </a:r>
            <a:r>
              <a:rPr lang="hr-HR" sz="1600" dirty="0">
                <a:latin typeface="Verdana" pitchFamily="34" charset="0"/>
              </a:rPr>
              <a:t>i potpisivanje obrasca s obveznim podacima (adresa, telefon, mobitel, e mail, OIB, MBS…) </a:t>
            </a:r>
          </a:p>
          <a:p>
            <a:pPr>
              <a:defRPr/>
            </a:pPr>
            <a:r>
              <a:rPr lang="hr-HR" sz="1600" dirty="0">
                <a:latin typeface="Verdana" pitchFamily="34" charset="0"/>
              </a:rPr>
              <a:t>Prikupljanje </a:t>
            </a:r>
            <a:r>
              <a:rPr lang="hr-HR" sz="1600" dirty="0" smtClean="0">
                <a:latin typeface="Verdana" pitchFamily="34" charset="0"/>
              </a:rPr>
              <a:t>dokumenata:</a:t>
            </a:r>
            <a:endParaRPr lang="hr-HR" sz="1600" dirty="0">
              <a:latin typeface="Verdana" pitchFamily="34" charset="0"/>
            </a:endParaRPr>
          </a:p>
          <a:p>
            <a:pPr lvl="1">
              <a:defRPr/>
            </a:pPr>
            <a:r>
              <a:rPr lang="hr-HR" sz="1600" dirty="0">
                <a:latin typeface="Verdana" pitchFamily="34" charset="0"/>
              </a:rPr>
              <a:t>Ovjerena kopija važeće identifikacijske isprave</a:t>
            </a:r>
          </a:p>
          <a:p>
            <a:pPr lvl="1">
              <a:defRPr/>
            </a:pPr>
            <a:r>
              <a:rPr lang="hr-HR" sz="1600" dirty="0">
                <a:latin typeface="Verdana" pitchFamily="34" charset="0"/>
              </a:rPr>
              <a:t>Dokument s adresom prebivališta</a:t>
            </a:r>
          </a:p>
          <a:p>
            <a:pPr lvl="1">
              <a:defRPr/>
            </a:pPr>
            <a:r>
              <a:rPr lang="hr-HR" sz="1600" dirty="0" smtClean="0">
                <a:latin typeface="Verdana" pitchFamily="34" charset="0"/>
              </a:rPr>
              <a:t>Uvjerenje </a:t>
            </a:r>
            <a:r>
              <a:rPr lang="hr-HR" sz="1600" dirty="0">
                <a:latin typeface="Verdana" pitchFamily="34" charset="0"/>
              </a:rPr>
              <a:t>o nekažnjavanju i ispunjena i potpisana izjava o neosuđivanosti</a:t>
            </a:r>
          </a:p>
          <a:p>
            <a:pPr marL="457200" lvl="1" indent="0">
              <a:buFontTx/>
              <a:buNone/>
              <a:defRPr/>
            </a:pPr>
            <a:endParaRPr lang="hr-HR" sz="1600" dirty="0" smtClean="0">
              <a:latin typeface="Verdana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hr-HR" sz="1600" dirty="0">
              <a:latin typeface="Verdana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hr-HR" sz="1600" dirty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hr-HR" sz="2000" dirty="0">
                <a:latin typeface="Verdana" pitchFamily="34" charset="0"/>
              </a:rPr>
              <a:t>Zahtjev sadrži objašnjenje dokumenata i dodatne informacije</a:t>
            </a:r>
          </a:p>
          <a:p>
            <a:pPr>
              <a:defRPr/>
            </a:pPr>
            <a:endParaRPr lang="hr-HR" sz="2000" dirty="0" smtClean="0">
              <a:latin typeface="Verdana" pitchFamily="34" charset="0"/>
            </a:endParaRPr>
          </a:p>
          <a:p>
            <a:pPr lvl="4">
              <a:defRPr/>
            </a:pPr>
            <a:endParaRPr lang="hr-HR" sz="800" dirty="0" smtClean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7505" y="274638"/>
            <a:ext cx="9036496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www.azo.hr/</a:t>
            </a:r>
            <a:r>
              <a:rPr lang="hr-HR" sz="18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OtvaranjeRacuna</a:t>
            </a: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683568" y="1052513"/>
            <a:ext cx="7546032" cy="5073650"/>
          </a:xfrm>
        </p:spPr>
        <p:txBody>
          <a:bodyPr anchor="ctr"/>
          <a:lstStyle/>
          <a:p>
            <a:r>
              <a:rPr lang="hr-HR" altLang="sr-Latn-RS" sz="2000" dirty="0" smtClean="0">
                <a:latin typeface="Verdana" panose="020B0604030504040204" pitchFamily="34" charset="0"/>
              </a:rPr>
              <a:t>Radnim danom, pon- pet 10:00 -16:00 CET</a:t>
            </a:r>
          </a:p>
          <a:p>
            <a:r>
              <a:rPr lang="hr-HR" altLang="sr-Latn-RS" sz="2000" dirty="0" smtClean="0">
                <a:latin typeface="Verdana" panose="020B0604030504040204" pitchFamily="34" charset="0"/>
              </a:rPr>
              <a:t>Prekid prijenosa 2 sata prije isteka  odgode od 26h</a:t>
            </a:r>
          </a:p>
          <a:p>
            <a:r>
              <a:rPr lang="hr-HR" altLang="sr-Latn-RS" sz="2000" dirty="0" smtClean="0">
                <a:latin typeface="Verdana" panose="020B0604030504040204" pitchFamily="34" charset="0"/>
              </a:rPr>
              <a:t>Predstavnici koriste dvostruki sustav autentičnosti</a:t>
            </a:r>
          </a:p>
          <a:p>
            <a:r>
              <a:rPr lang="hr-HR" altLang="sr-Latn-RS" sz="2000" dirty="0" smtClean="0">
                <a:latin typeface="Verdana" panose="020B0604030504040204" pitchFamily="34" charset="0"/>
              </a:rPr>
              <a:t>Princip 4 očiju: korištenje dodatnog ovlaštenog predstavnika za odobravanje iniciranog procesa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-36511" y="274638"/>
            <a:ext cx="9180512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Proces transakcije i sigurnost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1187624" y="1628799"/>
            <a:ext cx="7041976" cy="4497363"/>
          </a:xfrm>
        </p:spPr>
        <p:txBody>
          <a:bodyPr anchor="ctr"/>
          <a:lstStyle/>
          <a:p>
            <a:pPr marL="0" indent="0">
              <a:buFontTx/>
              <a:buNone/>
              <a:defRPr/>
            </a:pPr>
            <a:r>
              <a:rPr lang="hr-HR" sz="2000" dirty="0" err="1" smtClean="0">
                <a:latin typeface="Verdana" pitchFamily="34" charset="0"/>
              </a:rPr>
              <a:t>Helpdesk</a:t>
            </a:r>
            <a:r>
              <a:rPr lang="hr-HR" sz="2000" dirty="0" smtClean="0">
                <a:latin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>
              <a:buFontTx/>
              <a:buNone/>
              <a:defRPr/>
            </a:pPr>
            <a:r>
              <a:rPr lang="hr-HR" sz="2000" dirty="0" smtClean="0">
                <a:latin typeface="Verdana" pitchFamily="34" charset="0"/>
              </a:rPr>
              <a:t>		telefon: 9:00 – 12:00 radnim danom</a:t>
            </a:r>
          </a:p>
          <a:p>
            <a:pPr>
              <a:buFontTx/>
              <a:buNone/>
              <a:defRPr/>
            </a:pPr>
            <a:r>
              <a:rPr lang="hr-HR" sz="2000" dirty="0" smtClean="0">
                <a:latin typeface="Verdana" pitchFamily="34" charset="0"/>
              </a:rPr>
              <a:t>		mail: </a:t>
            </a:r>
            <a:r>
              <a:rPr lang="hr-HR" sz="2000" dirty="0" err="1" smtClean="0">
                <a:latin typeface="Verdana" pitchFamily="34" charset="0"/>
                <a:hlinkClick r:id="rId2"/>
              </a:rPr>
              <a:t>ghgregistry.helpdesk</a:t>
            </a:r>
            <a:r>
              <a:rPr lang="hr-HR" sz="2000" dirty="0" smtClean="0">
                <a:latin typeface="Verdana" pitchFamily="34" charset="0"/>
                <a:hlinkClick r:id="rId2"/>
              </a:rPr>
              <a:t>@</a:t>
            </a:r>
            <a:r>
              <a:rPr lang="hr-HR" sz="2000" dirty="0" err="1" smtClean="0">
                <a:latin typeface="Verdana" pitchFamily="34" charset="0"/>
                <a:hlinkClick r:id="rId2"/>
              </a:rPr>
              <a:t>azo.hr</a:t>
            </a:r>
            <a:endParaRPr lang="hr-HR" sz="2000" dirty="0" smtClean="0">
              <a:latin typeface="Verdana" pitchFamily="34" charset="0"/>
            </a:endParaRPr>
          </a:p>
          <a:p>
            <a:pPr>
              <a:buFontTx/>
              <a:buNone/>
              <a:defRPr/>
            </a:pPr>
            <a:endParaRPr lang="hr-HR" sz="2000" dirty="0">
              <a:latin typeface="Verdana" pitchFamily="34" charset="0"/>
            </a:endParaRPr>
          </a:p>
          <a:p>
            <a:pPr>
              <a:buFontTx/>
              <a:buNone/>
              <a:defRPr/>
            </a:pPr>
            <a:r>
              <a:rPr lang="hr-HR" sz="2000" dirty="0" smtClean="0">
                <a:latin typeface="Verdana" pitchFamily="34" charset="0"/>
              </a:rPr>
              <a:t>Neradni dani navedeni na AZO webu:</a:t>
            </a:r>
          </a:p>
          <a:p>
            <a:pPr>
              <a:buFontTx/>
              <a:buNone/>
              <a:defRPr/>
            </a:pPr>
            <a:r>
              <a:rPr lang="hr-HR" sz="2000" dirty="0">
                <a:latin typeface="Verdana" pitchFamily="34" charset="0"/>
                <a:hlinkClick r:id="rId3"/>
              </a:rPr>
              <a:t>http://</a:t>
            </a:r>
            <a:r>
              <a:rPr lang="hr-HR" sz="2000" dirty="0" smtClean="0">
                <a:latin typeface="Verdana" pitchFamily="34" charset="0"/>
                <a:hlinkClick r:id="rId3"/>
              </a:rPr>
              <a:t>www.azo.hr/Kontakt02</a:t>
            </a:r>
            <a:r>
              <a:rPr lang="hr-HR" sz="2000" dirty="0" smtClean="0">
                <a:latin typeface="Verdana" pitchFamily="34" charset="0"/>
              </a:rPr>
              <a:t> </a:t>
            </a:r>
          </a:p>
          <a:p>
            <a:pPr>
              <a:defRPr/>
            </a:pPr>
            <a:endParaRPr lang="hr-HR" sz="20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 lvl="4">
              <a:defRPr/>
            </a:pPr>
            <a:endParaRPr lang="hr-HR" sz="800" dirty="0" smtClean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" y="274638"/>
            <a:ext cx="914400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Podrška korisnicima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1115616" y="1484784"/>
            <a:ext cx="7128792" cy="4824536"/>
          </a:xfrm>
        </p:spPr>
        <p:txBody>
          <a:bodyPr anchor="ctr"/>
          <a:lstStyle/>
          <a:p>
            <a:pPr marL="0" indent="0">
              <a:buFontTx/>
              <a:buNone/>
            </a:pPr>
            <a:r>
              <a:rPr lang="hr-HR" altLang="sr-Latn-RS" sz="1400" u="sng" dirty="0" smtClean="0">
                <a:latin typeface="Verdana" panose="020B0604030504040204" pitchFamily="34" charset="0"/>
              </a:rPr>
              <a:t>I primjer</a:t>
            </a:r>
          </a:p>
          <a:p>
            <a:pPr marL="0" indent="0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četvrtak 12.12.2012. Transakcija inicirana u 11h </a:t>
            </a:r>
          </a:p>
          <a:p>
            <a:pPr marL="0" indent="0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Dovršenje prijenosa nakon 26h petak 13.12.2012. u 13h</a:t>
            </a:r>
          </a:p>
          <a:p>
            <a:pPr marL="0" indent="0"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hr-HR" altLang="sr-Latn-RS" sz="1400" u="sng" dirty="0" smtClean="0">
                <a:latin typeface="Verdana" panose="020B0604030504040204" pitchFamily="34" charset="0"/>
              </a:rPr>
              <a:t>II primjer</a:t>
            </a:r>
          </a:p>
          <a:p>
            <a:pPr marL="0" indent="0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petak 13.12.2012. Transakcija inicirana u 11h </a:t>
            </a:r>
          </a:p>
          <a:p>
            <a:pPr marL="0" indent="0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Dovršenje prijenosa nakon 26h ponedjeljak 17.12.2012. u 13h</a:t>
            </a:r>
          </a:p>
          <a:p>
            <a:pPr marL="0" indent="0">
              <a:buFontTx/>
              <a:buNone/>
            </a:pPr>
            <a:endParaRPr lang="hr-HR" altLang="sr-Latn-RS" sz="1800" dirty="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hr-HR" altLang="sr-Latn-RS" sz="1400" u="sng" dirty="0" smtClean="0">
                <a:latin typeface="Verdana" panose="020B0604030504040204" pitchFamily="34" charset="0"/>
              </a:rPr>
              <a:t>III primjer</a:t>
            </a:r>
          </a:p>
          <a:p>
            <a:pPr marL="0" indent="0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petak 13.12.2012. Transakcija inicirana u 17h </a:t>
            </a:r>
          </a:p>
          <a:p>
            <a:pPr marL="0" indent="0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Pokretanje transakcije u ponedjeljak 17.12.2012. u 10h </a:t>
            </a:r>
          </a:p>
          <a:p>
            <a:pPr marL="0" indent="0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Dovršenje prijenosa nakon 26h utorak 18.12.2012. u 12h</a:t>
            </a:r>
          </a:p>
          <a:p>
            <a:pPr marL="0" indent="0">
              <a:buFontTx/>
              <a:buNone/>
            </a:pPr>
            <a:endParaRPr lang="hr-HR" altLang="sr-Latn-RS" sz="1600" dirty="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hr-HR" altLang="sr-Latn-RS" sz="1400" u="sng" dirty="0" smtClean="0">
                <a:latin typeface="Verdana" panose="020B0604030504040204" pitchFamily="34" charset="0"/>
              </a:rPr>
              <a:t>IV primjer </a:t>
            </a:r>
            <a:endParaRPr lang="hr-HR" altLang="sr-Latn-RS" sz="1200" dirty="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Subota 22.12.2012. Transakcija inicirana u 11h </a:t>
            </a:r>
          </a:p>
          <a:p>
            <a:pPr marL="0" indent="0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Pokretanje transakcije u četvrtak 27.12.2012. u 10h </a:t>
            </a:r>
          </a:p>
          <a:p>
            <a:pPr marL="0" indent="0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Dovršenje prijenosa nakon 26h petak 28.12.2012. u 12h</a:t>
            </a:r>
          </a:p>
          <a:p>
            <a:pPr lvl="4"/>
            <a:endParaRPr lang="hr-HR" altLang="sr-Latn-RS" sz="700" dirty="0" smtClean="0">
              <a:latin typeface="Verdana" panose="020B0604030504040204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" y="274638"/>
            <a:ext cx="914400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Transakcije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3932"/>
          <a:stretch>
            <a:fillRect/>
          </a:stretch>
        </p:blipFill>
        <p:spPr bwMode="auto">
          <a:xfrm>
            <a:off x="539552" y="1412776"/>
            <a:ext cx="8244408" cy="486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val 3"/>
          <p:cNvSpPr>
            <a:spLocks noChangeArrowheads="1"/>
          </p:cNvSpPr>
          <p:nvPr/>
        </p:nvSpPr>
        <p:spPr bwMode="auto">
          <a:xfrm>
            <a:off x="5435600" y="3279775"/>
            <a:ext cx="1512888" cy="650875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899592" y="1052513"/>
            <a:ext cx="7330008" cy="5073650"/>
          </a:xfrm>
        </p:spPr>
        <p:txBody>
          <a:bodyPr anchor="ctr"/>
          <a:lstStyle/>
          <a:p>
            <a:pPr>
              <a:defRPr/>
            </a:pPr>
            <a:endParaRPr lang="hr-HR" sz="2000" dirty="0" smtClean="0">
              <a:latin typeface="Verdana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hr-HR" sz="16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2000" dirty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18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14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1400" dirty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 smtClean="0">
                <a:latin typeface="Verdana" pitchFamily="34" charset="0"/>
              </a:rPr>
              <a:t>OHA- račun operatera postrojenja (</a:t>
            </a:r>
            <a:r>
              <a:rPr lang="hr-HR" sz="1400" dirty="0" err="1" smtClean="0">
                <a:latin typeface="Verdana" pitchFamily="34" charset="0"/>
              </a:rPr>
              <a:t>eng</a:t>
            </a:r>
            <a:r>
              <a:rPr lang="hr-HR" sz="1400" dirty="0" smtClean="0">
                <a:latin typeface="Verdana" pitchFamily="34" charset="0"/>
              </a:rPr>
              <a:t>. Operator holding </a:t>
            </a:r>
            <a:r>
              <a:rPr lang="hr-HR" sz="1400" dirty="0" err="1" smtClean="0">
                <a:latin typeface="Verdana" pitchFamily="34" charset="0"/>
              </a:rPr>
              <a:t>account</a:t>
            </a:r>
            <a:r>
              <a:rPr lang="hr-HR" sz="1400" dirty="0" smtClean="0">
                <a:latin typeface="Verdana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hr-HR" sz="1400" dirty="0" smtClean="0">
                <a:latin typeface="Verdana" pitchFamily="34" charset="0"/>
              </a:rPr>
              <a:t>AOHA- </a:t>
            </a:r>
            <a:r>
              <a:rPr lang="hr-HR" sz="1400" dirty="0">
                <a:latin typeface="Verdana" pitchFamily="34" charset="0"/>
              </a:rPr>
              <a:t>račun </a:t>
            </a:r>
            <a:r>
              <a:rPr lang="hr-HR" sz="1400" dirty="0" smtClean="0">
                <a:latin typeface="Verdana" pitchFamily="34" charset="0"/>
              </a:rPr>
              <a:t>operatora zrakoplova (eng. </a:t>
            </a:r>
            <a:r>
              <a:rPr lang="hr-HR" sz="1400" dirty="0" err="1" smtClean="0">
                <a:latin typeface="Verdana" pitchFamily="34" charset="0"/>
              </a:rPr>
              <a:t>Aircraft</a:t>
            </a:r>
            <a:r>
              <a:rPr lang="hr-HR" sz="1400" dirty="0" smtClean="0">
                <a:latin typeface="Verdana" pitchFamily="34" charset="0"/>
              </a:rPr>
              <a:t> operator holding </a:t>
            </a:r>
            <a:r>
              <a:rPr lang="hr-HR" sz="1400" dirty="0" err="1" smtClean="0">
                <a:latin typeface="Verdana" pitchFamily="34" charset="0"/>
              </a:rPr>
              <a:t>account</a:t>
            </a:r>
            <a:r>
              <a:rPr lang="hr-HR" sz="1400" dirty="0" smtClean="0">
                <a:latin typeface="Verdana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hr-HR" sz="1400" dirty="0" smtClean="0">
                <a:latin typeface="Verdana" pitchFamily="34" charset="0"/>
              </a:rPr>
              <a:t>PHA- osobni račun (</a:t>
            </a:r>
            <a:r>
              <a:rPr lang="hr-HR" sz="1400" dirty="0" err="1" smtClean="0">
                <a:latin typeface="Verdana" pitchFamily="34" charset="0"/>
              </a:rPr>
              <a:t>eng</a:t>
            </a:r>
            <a:r>
              <a:rPr lang="hr-HR" sz="1400" dirty="0" smtClean="0">
                <a:latin typeface="Verdana" pitchFamily="34" charset="0"/>
              </a:rPr>
              <a:t>. </a:t>
            </a:r>
            <a:r>
              <a:rPr lang="hr-HR" sz="1400" dirty="0" err="1" smtClean="0">
                <a:latin typeface="Verdana" pitchFamily="34" charset="0"/>
              </a:rPr>
              <a:t>Person</a:t>
            </a:r>
            <a:r>
              <a:rPr lang="hr-HR" sz="1400" dirty="0" smtClean="0">
                <a:latin typeface="Verdana" pitchFamily="34" charset="0"/>
              </a:rPr>
              <a:t> holding </a:t>
            </a:r>
            <a:r>
              <a:rPr lang="hr-HR" sz="1400" dirty="0" err="1" smtClean="0">
                <a:latin typeface="Verdana" pitchFamily="34" charset="0"/>
              </a:rPr>
              <a:t>account</a:t>
            </a:r>
            <a:r>
              <a:rPr lang="hr-HR" sz="1400" dirty="0" smtClean="0">
                <a:latin typeface="Verdana" pitchFamily="34" charset="0"/>
              </a:rPr>
              <a:t>) </a:t>
            </a:r>
          </a:p>
          <a:p>
            <a:pPr marL="0" indent="0">
              <a:buFontTx/>
              <a:buNone/>
              <a:defRPr/>
            </a:pPr>
            <a:r>
              <a:rPr lang="hr-HR" sz="1400" dirty="0" smtClean="0">
                <a:latin typeface="Verdana" pitchFamily="34" charset="0"/>
              </a:rPr>
              <a:t>TA- račun za trgovanje (</a:t>
            </a:r>
            <a:r>
              <a:rPr lang="hr-HR" sz="1400" dirty="0" err="1" smtClean="0">
                <a:latin typeface="Verdana" pitchFamily="34" charset="0"/>
              </a:rPr>
              <a:t>eng</a:t>
            </a:r>
            <a:r>
              <a:rPr lang="hr-HR" sz="1400" dirty="0" smtClean="0">
                <a:latin typeface="Verdana" pitchFamily="34" charset="0"/>
              </a:rPr>
              <a:t>. </a:t>
            </a:r>
            <a:r>
              <a:rPr lang="hr-HR" sz="1400" dirty="0" err="1" smtClean="0">
                <a:latin typeface="Verdana" pitchFamily="34" charset="0"/>
              </a:rPr>
              <a:t>Trading</a:t>
            </a:r>
            <a:r>
              <a:rPr lang="hr-HR" sz="1400" dirty="0" smtClean="0">
                <a:latin typeface="Verdana" pitchFamily="34" charset="0"/>
              </a:rPr>
              <a:t> </a:t>
            </a:r>
            <a:r>
              <a:rPr lang="hr-HR" sz="1400" dirty="0" err="1" smtClean="0">
                <a:latin typeface="Verdana" pitchFamily="34" charset="0"/>
              </a:rPr>
              <a:t>account</a:t>
            </a:r>
            <a:r>
              <a:rPr lang="hr-HR" sz="1400" dirty="0" smtClean="0">
                <a:latin typeface="Verdana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hr-HR" sz="1400" dirty="0" smtClean="0">
                <a:latin typeface="Verdana" pitchFamily="34" charset="0"/>
              </a:rPr>
              <a:t>TAL- popis provjerenih računa ( </a:t>
            </a:r>
            <a:r>
              <a:rPr lang="hr-HR" sz="1400" dirty="0" err="1" smtClean="0">
                <a:latin typeface="Verdana" pitchFamily="34" charset="0"/>
              </a:rPr>
              <a:t>eng</a:t>
            </a:r>
            <a:r>
              <a:rPr lang="hr-HR" sz="1400" dirty="0" smtClean="0">
                <a:latin typeface="Verdana" pitchFamily="34" charset="0"/>
              </a:rPr>
              <a:t>. </a:t>
            </a:r>
            <a:r>
              <a:rPr lang="hr-HR" sz="1400" dirty="0" err="1" smtClean="0">
                <a:latin typeface="Verdana" pitchFamily="34" charset="0"/>
              </a:rPr>
              <a:t>Trusted</a:t>
            </a:r>
            <a:r>
              <a:rPr lang="hr-HR" sz="1400" dirty="0" smtClean="0">
                <a:latin typeface="Verdana" pitchFamily="34" charset="0"/>
              </a:rPr>
              <a:t> </a:t>
            </a:r>
            <a:r>
              <a:rPr lang="hr-HR" sz="1400" dirty="0" err="1" smtClean="0">
                <a:latin typeface="Verdana" pitchFamily="34" charset="0"/>
              </a:rPr>
              <a:t>account</a:t>
            </a:r>
            <a:r>
              <a:rPr lang="hr-HR" sz="1400" dirty="0" smtClean="0">
                <a:latin typeface="Verdana" pitchFamily="34" charset="0"/>
              </a:rPr>
              <a:t>  list)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Verdana" pitchFamily="34" charset="0"/>
              </a:rPr>
              <a:t>AAR- dodatni ovlašteni predstavnik (</a:t>
            </a:r>
            <a:r>
              <a:rPr lang="hr-HR" sz="1400" dirty="0" err="1">
                <a:latin typeface="Verdana" pitchFamily="34" charset="0"/>
              </a:rPr>
              <a:t>eng</a:t>
            </a:r>
            <a:r>
              <a:rPr lang="hr-HR" sz="1400" dirty="0">
                <a:latin typeface="Verdana" pitchFamily="34" charset="0"/>
              </a:rPr>
              <a:t>. </a:t>
            </a:r>
            <a:r>
              <a:rPr lang="hr-HR" sz="1400" dirty="0" err="1">
                <a:latin typeface="Verdana" pitchFamily="34" charset="0"/>
              </a:rPr>
              <a:t>Additional</a:t>
            </a:r>
            <a:r>
              <a:rPr lang="hr-HR" sz="1400" dirty="0">
                <a:latin typeface="Verdana" pitchFamily="34" charset="0"/>
              </a:rPr>
              <a:t> </a:t>
            </a:r>
            <a:r>
              <a:rPr lang="hr-HR" sz="1400" dirty="0" err="1">
                <a:latin typeface="Verdana" pitchFamily="34" charset="0"/>
              </a:rPr>
              <a:t>authorised</a:t>
            </a:r>
            <a:r>
              <a:rPr lang="hr-HR" sz="1400" dirty="0">
                <a:latin typeface="Verdana" pitchFamily="34" charset="0"/>
              </a:rPr>
              <a:t> </a:t>
            </a:r>
            <a:r>
              <a:rPr lang="hr-HR" sz="1400" dirty="0" err="1">
                <a:latin typeface="Verdana" pitchFamily="34" charset="0"/>
              </a:rPr>
              <a:t>representative</a:t>
            </a:r>
            <a:r>
              <a:rPr lang="hr-HR" sz="1400" dirty="0">
                <a:latin typeface="Verdana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 lvl="4">
              <a:defRPr/>
            </a:pPr>
            <a:endParaRPr lang="hr-HR" sz="800" dirty="0" smtClean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83568" y="295781"/>
            <a:ext cx="7776864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R</a:t>
            </a: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ačuni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212598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71475"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račun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Odgoda 26h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Samo predaja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AOHA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Odgoda 26h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Samo predaja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Odgoda 26h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Bez odgode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ZO kapitala" panose="02000600000000020004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Odgoda 26h (potvrda AAR)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611560" y="1052513"/>
            <a:ext cx="7618040" cy="5073650"/>
          </a:xfrm>
        </p:spPr>
        <p:txBody>
          <a:bodyPr anchor="ctr"/>
          <a:lstStyle/>
          <a:p>
            <a:pPr>
              <a:defRPr/>
            </a:pPr>
            <a:endParaRPr lang="hr-HR" sz="1800" dirty="0" smtClean="0">
              <a:latin typeface="Verdana" pitchFamily="34" charset="0"/>
            </a:endParaRPr>
          </a:p>
          <a:p>
            <a:pPr>
              <a:defRPr/>
            </a:pPr>
            <a:endParaRPr lang="hr-HR" sz="1800" dirty="0">
              <a:latin typeface="Verdana" pitchFamily="34" charset="0"/>
            </a:endParaRPr>
          </a:p>
          <a:p>
            <a:pPr>
              <a:defRPr/>
            </a:pPr>
            <a:r>
              <a:rPr lang="hr-HR" sz="1800" dirty="0" smtClean="0">
                <a:latin typeface="Verdana" pitchFamily="34" charset="0"/>
              </a:rPr>
              <a:t>Popis provjerenih računa prikazuje sve postojeće provjerene račune</a:t>
            </a:r>
          </a:p>
          <a:p>
            <a:pPr>
              <a:defRPr/>
            </a:pPr>
            <a:r>
              <a:rPr lang="hr-HR" sz="1800" dirty="0">
                <a:latin typeface="Verdana" pitchFamily="34" charset="0"/>
              </a:rPr>
              <a:t>Svi računi koji pripadaju istom vlasniku računa automatski se dodaju na popis provjerenih računa</a:t>
            </a:r>
          </a:p>
          <a:p>
            <a:pPr>
              <a:defRPr/>
            </a:pPr>
            <a:r>
              <a:rPr lang="hr-HR" sz="1800" dirty="0">
                <a:latin typeface="Verdana" pitchFamily="34" charset="0"/>
              </a:rPr>
              <a:t>Mogućnost prijenosa emisijskih jedinica na račun bez procesa odobrenja</a:t>
            </a:r>
          </a:p>
          <a:p>
            <a:pPr>
              <a:defRPr/>
            </a:pPr>
            <a:r>
              <a:rPr lang="hr-HR" sz="1800" dirty="0">
                <a:latin typeface="Verdana" pitchFamily="34" charset="0"/>
              </a:rPr>
              <a:t>Procedura za povjerenje zahtjeva odobrenje  AR ili AAR (4 </a:t>
            </a:r>
            <a:r>
              <a:rPr lang="hr-HR" sz="1800" dirty="0" err="1">
                <a:latin typeface="Verdana" pitchFamily="34" charset="0"/>
              </a:rPr>
              <a:t>eyes</a:t>
            </a:r>
            <a:r>
              <a:rPr lang="hr-HR" sz="1800" dirty="0">
                <a:latin typeface="Verdana" pitchFamily="34" charset="0"/>
              </a:rPr>
              <a:t> </a:t>
            </a:r>
            <a:r>
              <a:rPr lang="hr-HR" sz="1800" dirty="0" err="1">
                <a:latin typeface="Verdana" pitchFamily="34" charset="0"/>
              </a:rPr>
              <a:t>principle</a:t>
            </a:r>
            <a:r>
              <a:rPr lang="hr-HR" sz="1800" dirty="0">
                <a:latin typeface="Verdana" pitchFamily="34" charset="0"/>
              </a:rPr>
              <a:t>) te mora proći 7 dana prije nego procedura  dodavanja bude </a:t>
            </a:r>
            <a:r>
              <a:rPr lang="hr-HR" sz="1800" dirty="0" smtClean="0">
                <a:latin typeface="Verdana" pitchFamily="34" charset="0"/>
              </a:rPr>
              <a:t>izvršena </a:t>
            </a:r>
            <a:endParaRPr lang="hr-HR" sz="1800" dirty="0">
              <a:latin typeface="Verdana" pitchFamily="34" charset="0"/>
            </a:endParaRPr>
          </a:p>
          <a:p>
            <a:pPr>
              <a:defRPr/>
            </a:pPr>
            <a:r>
              <a:rPr lang="hr-HR" sz="1800" dirty="0">
                <a:latin typeface="Verdana" pitchFamily="34" charset="0"/>
              </a:rPr>
              <a:t>Kroz to razdoblje možete poništiti Vaš zahtjev za davanje povjerenja računu, ali nikakav prijenos jedinica nije moguć dok odobrenje ne bude dovršeno</a:t>
            </a:r>
          </a:p>
          <a:p>
            <a:pPr>
              <a:defRPr/>
            </a:pPr>
            <a:r>
              <a:rPr lang="hr-HR" sz="1800" dirty="0">
                <a:latin typeface="Verdana" pitchFamily="34" charset="0"/>
              </a:rPr>
              <a:t>Računi koji pripadaju vlasniku računa ne mogu biti uklonjeni s liste provjerenih </a:t>
            </a:r>
            <a:r>
              <a:rPr lang="hr-HR" sz="1800" dirty="0" smtClean="0">
                <a:latin typeface="Verdana" pitchFamily="34" charset="0"/>
              </a:rPr>
              <a:t>računa</a:t>
            </a:r>
          </a:p>
          <a:p>
            <a:pPr>
              <a:defRPr/>
            </a:pPr>
            <a:r>
              <a:rPr lang="hr-HR" sz="1800" dirty="0" smtClean="0">
                <a:latin typeface="Verdana" pitchFamily="34" charset="0"/>
              </a:rPr>
              <a:t>Samo </a:t>
            </a:r>
            <a:r>
              <a:rPr lang="hr-HR" sz="1800" dirty="0">
                <a:latin typeface="Verdana" pitchFamily="34" charset="0"/>
              </a:rPr>
              <a:t>računi naknadno dodani mogu biti uklonjeni</a:t>
            </a: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 lvl="4">
              <a:defRPr/>
            </a:pPr>
            <a:endParaRPr lang="hr-HR" sz="800" dirty="0" smtClean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9144001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Popis provjerenih računa (TAL)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1043608" y="1052513"/>
            <a:ext cx="7185992" cy="5073650"/>
          </a:xfrm>
        </p:spPr>
        <p:txBody>
          <a:bodyPr anchor="ctr"/>
          <a:lstStyle/>
          <a:p>
            <a:r>
              <a:rPr lang="hr-HR" altLang="sr-Latn-RS" sz="2000" dirty="0" smtClean="0">
                <a:latin typeface="Verdana" panose="020B0604030504040204" pitchFamily="34" charset="0"/>
              </a:rPr>
              <a:t>1.1.2013. HR EU ETS</a:t>
            </a:r>
          </a:p>
          <a:p>
            <a:r>
              <a:rPr lang="hr-HR" altLang="sr-Latn-RS" sz="2000" dirty="0" smtClean="0">
                <a:latin typeface="Verdana" panose="020B0604030504040204" pitchFamily="34" charset="0"/>
              </a:rPr>
              <a:t>28.2.2013. dodjela emisijskih jedinica</a:t>
            </a:r>
          </a:p>
          <a:p>
            <a:r>
              <a:rPr lang="hr-HR" altLang="sr-Latn-RS" sz="2000" dirty="0" smtClean="0">
                <a:latin typeface="Verdana" panose="020B0604030504040204" pitchFamily="34" charset="0"/>
              </a:rPr>
              <a:t>31.3.2014. predaja verificiranog godišnjeg izvješća o emisijama </a:t>
            </a:r>
          </a:p>
          <a:p>
            <a:r>
              <a:rPr lang="hr-HR" altLang="sr-Latn-RS" sz="2000" dirty="0" smtClean="0">
                <a:latin typeface="Verdana" panose="020B0604030504040204" pitchFamily="34" charset="0"/>
              </a:rPr>
              <a:t>31.3. 2014. unos verificiranih emisija ili blokada računa (kratki rokovi)</a:t>
            </a:r>
          </a:p>
          <a:p>
            <a:r>
              <a:rPr lang="hr-HR" altLang="sr-Latn-RS" sz="2000" dirty="0" smtClean="0">
                <a:latin typeface="Verdana" panose="020B0604030504040204" pitchFamily="34" charset="0"/>
              </a:rPr>
              <a:t>30.4.2014. predaja emisijskih jedinica</a:t>
            </a:r>
          </a:p>
          <a:p>
            <a:endParaRPr lang="hr-HR" altLang="sr-Latn-RS" sz="2000" dirty="0" smtClean="0">
              <a:latin typeface="Verdana" panose="020B0604030504040204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7505" y="274638"/>
            <a:ext cx="9036496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Obaveze i rokovi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229600" cy="5073650"/>
          </a:xfrm>
        </p:spPr>
        <p:txBody>
          <a:bodyPr anchor="ctr"/>
          <a:lstStyle/>
          <a:p>
            <a:r>
              <a:rPr lang="hr-HR" altLang="sr-Latn-RS" sz="2000" smtClean="0">
                <a:latin typeface="Verdana" panose="020B0604030504040204" pitchFamily="34" charset="0"/>
              </a:rPr>
              <a:t>Informacije u Registru Unije (stanje računa, transakcije, identifikacijske oznake jedinica)</a:t>
            </a:r>
          </a:p>
          <a:p>
            <a:r>
              <a:rPr lang="hr-HR" altLang="sr-Latn-RS" sz="2000" smtClean="0">
                <a:latin typeface="Verdana" panose="020B0604030504040204" pitchFamily="34" charset="0"/>
              </a:rPr>
              <a:t>Svi povjerljivi podaci dostupni na zahtjev tijelima nadležnim za provedbu zakona</a:t>
            </a:r>
          </a:p>
          <a:p>
            <a:r>
              <a:rPr lang="hr-HR" altLang="sr-Latn-RS" sz="2000" smtClean="0">
                <a:latin typeface="Verdana" panose="020B0604030504040204" pitchFamily="34" charset="0"/>
              </a:rPr>
              <a:t>Arhiva 15 godina (trajna na serverima)</a:t>
            </a:r>
          </a:p>
          <a:p>
            <a:r>
              <a:rPr lang="hr-HR" altLang="sr-Latn-RS" sz="2000" smtClean="0">
                <a:latin typeface="Verdana" panose="020B0604030504040204" pitchFamily="34" charset="0"/>
              </a:rPr>
              <a:t>AZO ISO 27001 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95536" y="327026"/>
            <a:ext cx="8496944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Klasificirani podaci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34820" name="Picture 2" descr="BV_Certification_ISO27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21163"/>
            <a:ext cx="933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611560" y="1052513"/>
            <a:ext cx="7618040" cy="5073650"/>
          </a:xfrm>
        </p:spPr>
        <p:txBody>
          <a:bodyPr anchor="ctr"/>
          <a:lstStyle/>
          <a:p>
            <a:pPr marL="0" indent="0">
              <a:buFontTx/>
              <a:buNone/>
              <a:defRPr/>
            </a:pPr>
            <a:r>
              <a:rPr lang="hr-HR" sz="2000" dirty="0" smtClean="0">
                <a:latin typeface="Verdana" pitchFamily="34" charset="0"/>
              </a:rPr>
              <a:t>Povjerljivi podaci:</a:t>
            </a:r>
          </a:p>
          <a:p>
            <a:pPr marL="0" indent="0">
              <a:buFontTx/>
              <a:buNone/>
              <a:defRPr/>
            </a:pPr>
            <a:endParaRPr lang="hr-HR" sz="2000" dirty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URID (šalje predstavnik računa u AZO- nacionalnom administratoru)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Upisni kod (šalje </a:t>
            </a:r>
            <a:r>
              <a:rPr lang="hr-HR" sz="2000" dirty="0">
                <a:latin typeface="Verdana" pitchFamily="34" charset="0"/>
              </a:rPr>
              <a:t>AZO- </a:t>
            </a:r>
            <a:r>
              <a:rPr lang="hr-HR" sz="2000" dirty="0" smtClean="0">
                <a:latin typeface="Verdana" pitchFamily="34" charset="0"/>
              </a:rPr>
              <a:t>nacionalni administrator)</a:t>
            </a:r>
          </a:p>
          <a:p>
            <a:pPr>
              <a:defRPr/>
            </a:pPr>
            <a:r>
              <a:rPr lang="hr-HR" sz="2000" dirty="0" smtClean="0">
                <a:latin typeface="Verdana" pitchFamily="34" charset="0"/>
              </a:rPr>
              <a:t>Transakcije </a:t>
            </a:r>
            <a:r>
              <a:rPr lang="hr-HR" sz="2000" dirty="0">
                <a:latin typeface="Verdana" pitchFamily="34" charset="0"/>
              </a:rPr>
              <a:t>(šalje predstavnik računa u AZO- nacionalnom administratoru)</a:t>
            </a:r>
          </a:p>
          <a:p>
            <a:pPr>
              <a:defRPr/>
            </a:pPr>
            <a:endParaRPr lang="hr-HR" sz="20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 lvl="4">
              <a:defRPr/>
            </a:pPr>
            <a:endParaRPr lang="hr-HR" sz="800" dirty="0" smtClean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" y="274638"/>
            <a:ext cx="914400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Komunikacija s Nacionalnim administratorom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467544" y="1052513"/>
            <a:ext cx="8496944" cy="5073650"/>
          </a:xfrm>
        </p:spPr>
        <p:txBody>
          <a:bodyPr anchor="ctr"/>
          <a:lstStyle/>
          <a:p>
            <a:r>
              <a:rPr lang="hr-HR" altLang="sr-Latn-RS" sz="2000" dirty="0" smtClean="0">
                <a:latin typeface="Verdana" panose="020B0604030504040204" pitchFamily="34" charset="0"/>
              </a:rPr>
              <a:t>Krađa računa</a:t>
            </a:r>
          </a:p>
          <a:p>
            <a:r>
              <a:rPr lang="hr-HR" altLang="sr-Latn-RS" sz="2000" dirty="0" smtClean="0">
                <a:latin typeface="Verdana" panose="020B0604030504040204" pitchFamily="34" charset="0"/>
              </a:rPr>
              <a:t>Porezne prevare (-5 milijardi € prihoda </a:t>
            </a:r>
            <a:r>
              <a:rPr lang="hr-HR" altLang="sr-Latn-RS" sz="2000" dirty="0" err="1" smtClean="0">
                <a:latin typeface="Verdana" panose="020B0604030504040204" pitchFamily="34" charset="0"/>
              </a:rPr>
              <a:t>PDVa</a:t>
            </a:r>
            <a:r>
              <a:rPr lang="hr-HR" altLang="sr-Latn-RS" sz="2000" dirty="0" smtClean="0">
                <a:latin typeface="Verdana" panose="020B0604030504040204" pitchFamily="34" charset="0"/>
              </a:rPr>
              <a:t> 2009 </a:t>
            </a:r>
            <a:r>
              <a:rPr lang="hr-HR" altLang="sr-Latn-RS" sz="1200" dirty="0" smtClean="0">
                <a:latin typeface="Verdana" panose="020B0604030504040204" pitchFamily="34" charset="0"/>
              </a:rPr>
              <a:t>izvor: EUROPOL</a:t>
            </a:r>
            <a:r>
              <a:rPr lang="hr-HR" altLang="sr-Latn-RS" sz="2000" dirty="0" smtClean="0">
                <a:latin typeface="Verdana" panose="020B0604030504040204" pitchFamily="34" charset="0"/>
              </a:rPr>
              <a:t>)</a:t>
            </a:r>
          </a:p>
          <a:p>
            <a:r>
              <a:rPr lang="hr-HR" altLang="sr-Latn-RS" sz="2000" dirty="0" smtClean="0">
                <a:latin typeface="Verdana" panose="020B0604030504040204" pitchFamily="34" charset="0"/>
              </a:rPr>
              <a:t>Praksa članica EU: mehanizam obrnute naplate </a:t>
            </a:r>
            <a:r>
              <a:rPr lang="hr-HR" altLang="sr-Latn-RS" sz="2000" dirty="0" err="1" smtClean="0">
                <a:latin typeface="Verdana" panose="020B0604030504040204" pitchFamily="34" charset="0"/>
              </a:rPr>
              <a:t>PDVa</a:t>
            </a:r>
            <a:r>
              <a:rPr lang="hr-HR" altLang="sr-Latn-RS" sz="2000" dirty="0" smtClean="0">
                <a:latin typeface="Verdana" panose="020B0604030504040204" pitchFamily="34" charset="0"/>
              </a:rPr>
              <a:t> (</a:t>
            </a:r>
            <a:r>
              <a:rPr lang="hr-HR" altLang="sr-Latn-RS" sz="2000" dirty="0" err="1" smtClean="0">
                <a:latin typeface="Verdana" panose="020B0604030504040204" pitchFamily="34" charset="0"/>
              </a:rPr>
              <a:t>eng</a:t>
            </a:r>
            <a:r>
              <a:rPr lang="hr-HR" altLang="sr-Latn-RS" sz="2000" dirty="0" smtClean="0">
                <a:latin typeface="Verdana" panose="020B0604030504040204" pitchFamily="34" charset="0"/>
              </a:rPr>
              <a:t>. </a:t>
            </a:r>
            <a:r>
              <a:rPr lang="hr-HR" altLang="sr-Latn-RS" sz="2000" dirty="0" err="1" smtClean="0">
                <a:latin typeface="Verdana" panose="020B0604030504040204" pitchFamily="34" charset="0"/>
              </a:rPr>
              <a:t>reversed</a:t>
            </a:r>
            <a:r>
              <a:rPr lang="hr-HR" altLang="sr-Latn-RS" sz="2000" dirty="0" smtClean="0">
                <a:latin typeface="Verdana" panose="020B0604030504040204" pitchFamily="34" charset="0"/>
              </a:rPr>
              <a:t> </a:t>
            </a:r>
            <a:r>
              <a:rPr lang="hr-HR" altLang="sr-Latn-RS" sz="2000" dirty="0" err="1" smtClean="0">
                <a:latin typeface="Verdana" panose="020B0604030504040204" pitchFamily="34" charset="0"/>
              </a:rPr>
              <a:t>charge</a:t>
            </a:r>
            <a:r>
              <a:rPr lang="hr-HR" altLang="sr-Latn-RS" sz="2000" dirty="0" smtClean="0">
                <a:latin typeface="Verdana" panose="020B0604030504040204" pitchFamily="34" charset="0"/>
              </a:rPr>
              <a:t> </a:t>
            </a:r>
            <a:r>
              <a:rPr lang="hr-HR" altLang="sr-Latn-RS" sz="2000" dirty="0" err="1" smtClean="0">
                <a:latin typeface="Verdana" panose="020B0604030504040204" pitchFamily="34" charset="0"/>
              </a:rPr>
              <a:t>mechanism</a:t>
            </a:r>
            <a:r>
              <a:rPr lang="hr-HR" altLang="sr-Latn-RS" sz="2000" dirty="0" smtClean="0">
                <a:latin typeface="Verdana" panose="020B0604030504040204" pitchFamily="34" charset="0"/>
              </a:rPr>
              <a:t>) kupac plaća PDV državi, a ne prodavač</a:t>
            </a:r>
          </a:p>
          <a:p>
            <a:r>
              <a:rPr lang="hr-HR" altLang="sr-Latn-RS" sz="2000" dirty="0" smtClean="0">
                <a:latin typeface="Verdana" panose="020B0604030504040204" pitchFamily="34" charset="0"/>
              </a:rPr>
              <a:t>90% trgovanja povezano s prevarama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51521" y="274638"/>
            <a:ext cx="889248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Prevare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611560" y="1052513"/>
            <a:ext cx="7618040" cy="5073650"/>
          </a:xfrm>
        </p:spPr>
        <p:txBody>
          <a:bodyPr anchor="ctr"/>
          <a:lstStyle/>
          <a:p>
            <a:pPr marL="0" indent="0">
              <a:buFontTx/>
              <a:buNone/>
              <a:defRPr/>
            </a:pPr>
            <a:r>
              <a:rPr lang="hr-HR" sz="1600" dirty="0">
                <a:latin typeface="Verdana" pitchFamily="34" charset="0"/>
              </a:rPr>
              <a:t>OHA- račun operatera postrojenja (</a:t>
            </a:r>
            <a:r>
              <a:rPr lang="hr-HR" sz="1600" dirty="0" err="1">
                <a:latin typeface="Verdana" pitchFamily="34" charset="0"/>
              </a:rPr>
              <a:t>eng</a:t>
            </a:r>
            <a:r>
              <a:rPr lang="hr-HR" sz="1600" dirty="0">
                <a:latin typeface="Verdana" pitchFamily="34" charset="0"/>
              </a:rPr>
              <a:t>. Operator holding </a:t>
            </a:r>
            <a:r>
              <a:rPr lang="hr-HR" sz="1600" dirty="0" err="1">
                <a:latin typeface="Verdana" pitchFamily="34" charset="0"/>
              </a:rPr>
              <a:t>account</a:t>
            </a:r>
            <a:r>
              <a:rPr lang="hr-HR" sz="1600" dirty="0">
                <a:latin typeface="Verdana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hr-HR" sz="1600" dirty="0">
                <a:latin typeface="Verdana" pitchFamily="34" charset="0"/>
              </a:rPr>
              <a:t>AOHA- račun operatera zrakoplova (</a:t>
            </a:r>
            <a:r>
              <a:rPr lang="hr-HR" sz="1600" dirty="0" err="1">
                <a:latin typeface="Verdana" pitchFamily="34" charset="0"/>
              </a:rPr>
              <a:t>eng</a:t>
            </a:r>
            <a:r>
              <a:rPr lang="hr-HR" sz="1600" dirty="0">
                <a:latin typeface="Verdana" pitchFamily="34" charset="0"/>
              </a:rPr>
              <a:t>. </a:t>
            </a:r>
            <a:r>
              <a:rPr lang="hr-HR" sz="1600" dirty="0" err="1">
                <a:latin typeface="Verdana" pitchFamily="34" charset="0"/>
              </a:rPr>
              <a:t>Aircraft</a:t>
            </a:r>
            <a:r>
              <a:rPr lang="hr-HR" sz="1600" dirty="0">
                <a:latin typeface="Verdana" pitchFamily="34" charset="0"/>
              </a:rPr>
              <a:t> operator holding </a:t>
            </a:r>
            <a:r>
              <a:rPr lang="hr-HR" sz="1600" dirty="0" err="1">
                <a:latin typeface="Verdana" pitchFamily="34" charset="0"/>
              </a:rPr>
              <a:t>account</a:t>
            </a:r>
            <a:r>
              <a:rPr lang="hr-HR" sz="1600" dirty="0">
                <a:latin typeface="Verdana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hr-HR" sz="1600" dirty="0">
                <a:latin typeface="Verdana" pitchFamily="34" charset="0"/>
              </a:rPr>
              <a:t>PHA- osobni račun (</a:t>
            </a:r>
            <a:r>
              <a:rPr lang="hr-HR" sz="1600" dirty="0" err="1">
                <a:latin typeface="Verdana" pitchFamily="34" charset="0"/>
              </a:rPr>
              <a:t>eng</a:t>
            </a:r>
            <a:r>
              <a:rPr lang="hr-HR" sz="1600" dirty="0">
                <a:latin typeface="Verdana" pitchFamily="34" charset="0"/>
              </a:rPr>
              <a:t>. </a:t>
            </a:r>
            <a:r>
              <a:rPr lang="hr-HR" sz="1600" dirty="0" err="1">
                <a:latin typeface="Verdana" pitchFamily="34" charset="0"/>
              </a:rPr>
              <a:t>Person</a:t>
            </a:r>
            <a:r>
              <a:rPr lang="hr-HR" sz="1600" dirty="0">
                <a:latin typeface="Verdana" pitchFamily="34" charset="0"/>
              </a:rPr>
              <a:t> holding </a:t>
            </a:r>
            <a:r>
              <a:rPr lang="hr-HR" sz="1600" dirty="0" err="1">
                <a:latin typeface="Verdana" pitchFamily="34" charset="0"/>
              </a:rPr>
              <a:t>account</a:t>
            </a:r>
            <a:r>
              <a:rPr lang="hr-HR" sz="1600" dirty="0">
                <a:latin typeface="Verdana" pitchFamily="34" charset="0"/>
              </a:rPr>
              <a:t>) </a:t>
            </a:r>
          </a:p>
          <a:p>
            <a:pPr marL="0" indent="0">
              <a:buFontTx/>
              <a:buNone/>
              <a:defRPr/>
            </a:pPr>
            <a:r>
              <a:rPr lang="hr-HR" sz="1600" dirty="0">
                <a:latin typeface="Verdana" pitchFamily="34" charset="0"/>
              </a:rPr>
              <a:t>TA- račun za trgovanje (</a:t>
            </a:r>
            <a:r>
              <a:rPr lang="hr-HR" sz="1600" dirty="0" err="1">
                <a:latin typeface="Verdana" pitchFamily="34" charset="0"/>
              </a:rPr>
              <a:t>eng</a:t>
            </a:r>
            <a:r>
              <a:rPr lang="hr-HR" sz="1600" dirty="0">
                <a:latin typeface="Verdana" pitchFamily="34" charset="0"/>
              </a:rPr>
              <a:t>. </a:t>
            </a:r>
            <a:r>
              <a:rPr lang="hr-HR" sz="1600" dirty="0" err="1">
                <a:latin typeface="Verdana" pitchFamily="34" charset="0"/>
              </a:rPr>
              <a:t>Trading</a:t>
            </a:r>
            <a:r>
              <a:rPr lang="hr-HR" sz="1600" dirty="0">
                <a:latin typeface="Verdana" pitchFamily="34" charset="0"/>
              </a:rPr>
              <a:t> </a:t>
            </a:r>
            <a:r>
              <a:rPr lang="hr-HR" sz="1600" dirty="0" err="1">
                <a:latin typeface="Verdana" pitchFamily="34" charset="0"/>
              </a:rPr>
              <a:t>account</a:t>
            </a:r>
            <a:r>
              <a:rPr lang="hr-HR" sz="1600" dirty="0">
                <a:latin typeface="Verdana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hr-HR" sz="1600" dirty="0">
                <a:latin typeface="Verdana" pitchFamily="34" charset="0"/>
              </a:rPr>
              <a:t>AAR- dodatni ovlašteni predstavnik (</a:t>
            </a:r>
            <a:r>
              <a:rPr lang="hr-HR" sz="1600" dirty="0" err="1">
                <a:latin typeface="Verdana" pitchFamily="34" charset="0"/>
              </a:rPr>
              <a:t>eng</a:t>
            </a:r>
            <a:r>
              <a:rPr lang="hr-HR" sz="1600" dirty="0">
                <a:latin typeface="Verdana" pitchFamily="34" charset="0"/>
              </a:rPr>
              <a:t>. </a:t>
            </a:r>
            <a:r>
              <a:rPr lang="hr-HR" sz="1600" dirty="0" err="1">
                <a:latin typeface="Verdana" pitchFamily="34" charset="0"/>
              </a:rPr>
              <a:t>Additional</a:t>
            </a:r>
            <a:r>
              <a:rPr lang="hr-HR" sz="1600" dirty="0">
                <a:latin typeface="Verdana" pitchFamily="34" charset="0"/>
              </a:rPr>
              <a:t> </a:t>
            </a:r>
            <a:r>
              <a:rPr lang="hr-HR" sz="1600" dirty="0" err="1">
                <a:latin typeface="Verdana" pitchFamily="34" charset="0"/>
              </a:rPr>
              <a:t>authorised</a:t>
            </a:r>
            <a:r>
              <a:rPr lang="hr-HR" sz="1600" dirty="0">
                <a:latin typeface="Verdana" pitchFamily="34" charset="0"/>
              </a:rPr>
              <a:t> </a:t>
            </a:r>
            <a:r>
              <a:rPr lang="hr-HR" sz="1600" dirty="0" err="1">
                <a:latin typeface="Verdana" pitchFamily="34" charset="0"/>
              </a:rPr>
              <a:t>representative</a:t>
            </a:r>
            <a:r>
              <a:rPr lang="hr-HR" sz="1600" dirty="0" smtClean="0">
                <a:latin typeface="Verdana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hr-HR" sz="1600" dirty="0" smtClean="0">
                <a:latin typeface="Verdana" pitchFamily="34" charset="0"/>
              </a:rPr>
              <a:t>AR- </a:t>
            </a:r>
            <a:r>
              <a:rPr lang="hr-HR" sz="1600" dirty="0">
                <a:latin typeface="Verdana" pitchFamily="34" charset="0"/>
              </a:rPr>
              <a:t>ovlašteni predstavnik (</a:t>
            </a:r>
            <a:r>
              <a:rPr lang="hr-HR" sz="1600" dirty="0" err="1">
                <a:latin typeface="Verdana" pitchFamily="34" charset="0"/>
              </a:rPr>
              <a:t>eng</a:t>
            </a:r>
            <a:r>
              <a:rPr lang="hr-HR" sz="1600" dirty="0">
                <a:latin typeface="Verdana" pitchFamily="34" charset="0"/>
              </a:rPr>
              <a:t>. </a:t>
            </a:r>
            <a:r>
              <a:rPr lang="hr-HR" sz="1600" dirty="0" err="1" smtClean="0">
                <a:latin typeface="Verdana" pitchFamily="34" charset="0"/>
              </a:rPr>
              <a:t>Authorised</a:t>
            </a:r>
            <a:r>
              <a:rPr lang="hr-HR" sz="1600" dirty="0" smtClean="0">
                <a:latin typeface="Verdana" pitchFamily="34" charset="0"/>
              </a:rPr>
              <a:t> </a:t>
            </a:r>
            <a:r>
              <a:rPr lang="hr-HR" sz="1600" dirty="0" err="1">
                <a:latin typeface="Verdana" pitchFamily="34" charset="0"/>
              </a:rPr>
              <a:t>representative</a:t>
            </a:r>
            <a:r>
              <a:rPr lang="hr-HR" sz="1600" dirty="0">
                <a:latin typeface="Verdana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hr-HR" sz="1600" dirty="0">
                <a:latin typeface="Verdana" pitchFamily="34" charset="0"/>
              </a:rPr>
              <a:t>TAL- popis provjerenih računa ( </a:t>
            </a:r>
            <a:r>
              <a:rPr lang="hr-HR" sz="1600" dirty="0" err="1">
                <a:latin typeface="Verdana" pitchFamily="34" charset="0"/>
              </a:rPr>
              <a:t>eng</a:t>
            </a:r>
            <a:r>
              <a:rPr lang="hr-HR" sz="1600" dirty="0">
                <a:latin typeface="Verdana" pitchFamily="34" charset="0"/>
              </a:rPr>
              <a:t>. </a:t>
            </a:r>
            <a:r>
              <a:rPr lang="hr-HR" sz="1600" dirty="0" err="1">
                <a:latin typeface="Verdana" pitchFamily="34" charset="0"/>
              </a:rPr>
              <a:t>Trusted</a:t>
            </a:r>
            <a:r>
              <a:rPr lang="hr-HR" sz="1600" dirty="0">
                <a:latin typeface="Verdana" pitchFamily="34" charset="0"/>
              </a:rPr>
              <a:t> </a:t>
            </a:r>
            <a:r>
              <a:rPr lang="hr-HR" sz="1600" dirty="0" err="1">
                <a:latin typeface="Verdana" pitchFamily="34" charset="0"/>
              </a:rPr>
              <a:t>account</a:t>
            </a:r>
            <a:r>
              <a:rPr lang="hr-HR" sz="1600" dirty="0">
                <a:latin typeface="Verdana" pitchFamily="34" charset="0"/>
              </a:rPr>
              <a:t>  list)</a:t>
            </a:r>
          </a:p>
          <a:p>
            <a:pPr>
              <a:defRPr/>
            </a:pPr>
            <a:endParaRPr lang="hr-HR" sz="1600" dirty="0" smtClean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51521" y="274638"/>
            <a:ext cx="889248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K</a:t>
            </a: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ratice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229600" cy="5073650"/>
          </a:xfrm>
        </p:spPr>
        <p:txBody>
          <a:bodyPr anchor="ctr"/>
          <a:lstStyle/>
          <a:p>
            <a:pPr algn="ctr">
              <a:buFontTx/>
              <a:buNone/>
            </a:pPr>
            <a:r>
              <a:rPr lang="hr-HR" altLang="sr-Latn-RS" sz="2000" dirty="0" smtClean="0">
                <a:latin typeface="Verdana" panose="020B0604030504040204" pitchFamily="34" charset="0"/>
              </a:rPr>
              <a:t>Hvala na pažnji</a:t>
            </a:r>
          </a:p>
          <a:p>
            <a:pPr>
              <a:buFontTx/>
              <a:buNone/>
            </a:pPr>
            <a:endParaRPr lang="hr-HR" altLang="sr-Latn-RS" sz="2000" dirty="0" smtClean="0">
              <a:latin typeface="Verdana" panose="020B0604030504040204" pitchFamily="34" charset="0"/>
            </a:endParaRPr>
          </a:p>
          <a:p>
            <a:pPr>
              <a:buFontTx/>
              <a:buNone/>
            </a:pPr>
            <a:endParaRPr lang="hr-HR" altLang="sr-Latn-RS" sz="2000" dirty="0" smtClean="0">
              <a:latin typeface="Verdana" panose="020B0604030504040204" pitchFamily="34" charset="0"/>
            </a:endParaRPr>
          </a:p>
          <a:p>
            <a:pPr>
              <a:buFontTx/>
              <a:buNone/>
            </a:pPr>
            <a:endParaRPr lang="hr-HR" altLang="sr-Latn-RS" sz="2000" dirty="0" smtClean="0">
              <a:latin typeface="Verdana" panose="020B0604030504040204" pitchFamily="34" charset="0"/>
            </a:endParaRPr>
          </a:p>
          <a:p>
            <a:pPr>
              <a:buFontTx/>
              <a:buNone/>
            </a:pPr>
            <a:endParaRPr lang="hr-HR" altLang="sr-Latn-RS" sz="2000" dirty="0" smtClean="0">
              <a:latin typeface="Verdana" panose="020B0604030504040204" pitchFamily="34" charset="0"/>
            </a:endParaRPr>
          </a:p>
          <a:p>
            <a:pPr>
              <a:buFontTx/>
              <a:buNone/>
            </a:pPr>
            <a:endParaRPr lang="en-US" altLang="sr-Latn-RS" sz="20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www.azo.hr/</a:t>
            </a:r>
            <a:r>
              <a:rPr lang="hr-HR" sz="18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NacionalniRegistarEmisija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 r="1065" b="5151"/>
          <a:stretch>
            <a:fillRect/>
          </a:stretch>
        </p:blipFill>
        <p:spPr bwMode="auto">
          <a:xfrm>
            <a:off x="377788" y="1346394"/>
            <a:ext cx="8388424" cy="485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435600" y="2060575"/>
            <a:ext cx="1512888" cy="2232025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611560" y="1268760"/>
            <a:ext cx="8229600" cy="5073650"/>
          </a:xfrm>
        </p:spPr>
        <p:txBody>
          <a:bodyPr anchor="ctr"/>
          <a:lstStyle/>
          <a:p>
            <a:pPr marL="0" indent="0">
              <a:buFontTx/>
              <a:buNone/>
              <a:defRPr/>
            </a:pPr>
            <a:r>
              <a:rPr lang="hr-HR" sz="2000" dirty="0" smtClean="0">
                <a:latin typeface="Verdana" pitchFamily="34" charset="0"/>
              </a:rPr>
              <a:t>Dokumenti:</a:t>
            </a:r>
          </a:p>
          <a:p>
            <a:pPr marL="0" indent="0">
              <a:buFontTx/>
              <a:buNone/>
              <a:defRPr/>
            </a:pPr>
            <a:endParaRPr lang="hr-HR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hr-HR" sz="2000" dirty="0" smtClean="0">
                <a:latin typeface="Verdana" pitchFamily="34" charset="0"/>
                <a:hlinkClick r:id="rId2" action="ppaction://hlinkfile"/>
              </a:rPr>
              <a:t>Dodavanje broja mobitela na ECAS</a:t>
            </a:r>
            <a:endParaRPr lang="hr-HR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hr-HR" sz="2000" dirty="0" smtClean="0">
                <a:latin typeface="Verdana" pitchFamily="34" charset="0"/>
                <a:hlinkClick r:id="rId3" action="ppaction://hlinkfile"/>
              </a:rPr>
              <a:t>Sigurno korištenje Registra Unije</a:t>
            </a:r>
            <a:endParaRPr lang="hr-HR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hr-HR" sz="2000" dirty="0" smtClean="0">
                <a:latin typeface="Verdana" pitchFamily="34" charset="0"/>
                <a:hlinkClick r:id="rId4" action="ppaction://hlinkfile"/>
              </a:rPr>
              <a:t>Vodič za start </a:t>
            </a:r>
            <a:endParaRPr lang="hr-HR" sz="2000" dirty="0" smtClean="0">
              <a:latin typeface="Verdana" pitchFamily="34" charset="0"/>
            </a:endParaRPr>
          </a:p>
          <a:p>
            <a:pPr>
              <a:defRPr/>
            </a:pPr>
            <a:r>
              <a:rPr lang="hr-HR" sz="2000" dirty="0" smtClean="0">
                <a:latin typeface="Verdana" pitchFamily="34" charset="0"/>
                <a:hlinkClick r:id="rId5" action="ppaction://hlinkfile"/>
              </a:rPr>
              <a:t>Uvjeti korištenja</a:t>
            </a:r>
            <a:endParaRPr lang="hr-HR" sz="2000" dirty="0" smtClean="0">
              <a:latin typeface="Verdana" pitchFamily="34" charset="0"/>
            </a:endParaRPr>
          </a:p>
          <a:p>
            <a:pPr>
              <a:defRPr/>
            </a:pPr>
            <a:endParaRPr lang="hr-HR" sz="20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 lvl="1">
              <a:defRPr/>
            </a:pPr>
            <a:endParaRPr lang="hr-HR" sz="1600" dirty="0" smtClean="0">
              <a:latin typeface="Verdana" pitchFamily="34" charset="0"/>
            </a:endParaRPr>
          </a:p>
          <a:p>
            <a:pPr>
              <a:defRPr/>
            </a:pPr>
            <a:endParaRPr lang="hr-HR" sz="2000" dirty="0" smtClean="0">
              <a:latin typeface="Verdana" pitchFamily="34" charset="0"/>
            </a:endParaRPr>
          </a:p>
          <a:p>
            <a:pPr lvl="4">
              <a:defRPr/>
            </a:pPr>
            <a:endParaRPr lang="hr-HR" sz="800" dirty="0" smtClean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www.azo.hr/</a:t>
            </a:r>
            <a:r>
              <a:rPr lang="hr-HR" sz="18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OtvaranjeRacuna</a:t>
            </a: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996950" y="274638"/>
            <a:ext cx="814705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ECAS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29600" cy="5073650"/>
          </a:xfrm>
        </p:spPr>
        <p:txBody>
          <a:bodyPr anchor="ctr"/>
          <a:lstStyle/>
          <a:p>
            <a:r>
              <a:rPr lang="hr-HR" altLang="sr-Latn-RS" sz="2000" dirty="0" smtClean="0">
                <a:latin typeface="Verdana" panose="020B0604030504040204" pitchFamily="34" charset="0"/>
              </a:rPr>
              <a:t>Servis Europske komisije za </a:t>
            </a:r>
            <a:r>
              <a:rPr lang="hr-HR" altLang="sr-Latn-RS" sz="2000" dirty="0" err="1" smtClean="0">
                <a:latin typeface="Verdana" panose="020B0604030504040204" pitchFamily="34" charset="0"/>
              </a:rPr>
              <a:t>autentikaciju</a:t>
            </a:r>
            <a:r>
              <a:rPr lang="hr-HR" altLang="sr-Latn-RS" sz="2000" dirty="0" smtClean="0">
                <a:latin typeface="Verdana" panose="020B0604030504040204" pitchFamily="34" charset="0"/>
              </a:rPr>
              <a:t> (</a:t>
            </a:r>
            <a:r>
              <a:rPr lang="hr-HR" altLang="sr-Latn-RS" sz="2000" dirty="0" err="1" smtClean="0">
                <a:latin typeface="Verdana" panose="020B0604030504040204" pitchFamily="34" charset="0"/>
              </a:rPr>
              <a:t>eng</a:t>
            </a:r>
            <a:r>
              <a:rPr lang="hr-HR" altLang="sr-Latn-RS" sz="2000" dirty="0" smtClean="0">
                <a:latin typeface="Verdana" panose="020B0604030504040204" pitchFamily="34" charset="0"/>
              </a:rPr>
              <a:t>. European </a:t>
            </a:r>
            <a:r>
              <a:rPr lang="hr-HR" altLang="sr-Latn-RS" sz="2000" dirty="0" err="1" smtClean="0">
                <a:latin typeface="Verdana" panose="020B0604030504040204" pitchFamily="34" charset="0"/>
              </a:rPr>
              <a:t>Commission</a:t>
            </a:r>
            <a:r>
              <a:rPr lang="hr-HR" altLang="sr-Latn-RS" sz="2000" dirty="0" smtClean="0">
                <a:latin typeface="Verdana" panose="020B0604030504040204" pitchFamily="34" charset="0"/>
              </a:rPr>
              <a:t> </a:t>
            </a:r>
            <a:r>
              <a:rPr lang="hr-HR" altLang="sr-Latn-RS" sz="2000" dirty="0" err="1" smtClean="0">
                <a:latin typeface="Verdana" panose="020B0604030504040204" pitchFamily="34" charset="0"/>
              </a:rPr>
              <a:t>Authentication</a:t>
            </a:r>
            <a:r>
              <a:rPr lang="hr-HR" altLang="sr-Latn-RS" sz="2000" dirty="0" smtClean="0">
                <a:latin typeface="Verdana" panose="020B0604030504040204" pitchFamily="34" charset="0"/>
              </a:rPr>
              <a:t> Service)</a:t>
            </a:r>
          </a:p>
          <a:p>
            <a:r>
              <a:rPr lang="hr-HR" altLang="sr-Latn-RS" sz="2000" dirty="0" smtClean="0">
                <a:latin typeface="Verdana" panose="020B0604030504040204" pitchFamily="34" charset="0"/>
              </a:rPr>
              <a:t>Izrada korisničkog računa te se na mobitel dobiva SMS kod za spajanje na Registar Unije</a:t>
            </a:r>
          </a:p>
          <a:p>
            <a:r>
              <a:rPr lang="hr-HR" altLang="sr-Latn-RS" sz="2000" dirty="0" smtClean="0">
                <a:latin typeface="Verdana" panose="020B0604030504040204" pitchFamily="34" charset="0"/>
              </a:rPr>
              <a:t>SMS kod se dobiva za prijavu u registar unije te za iniciranje i potvrdu transakcija</a:t>
            </a:r>
          </a:p>
          <a:p>
            <a:endParaRPr lang="hr-HR" altLang="sr-Latn-RS" sz="20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3" t="37810" r="29524" b="28477"/>
          <a:stretch>
            <a:fillRect/>
          </a:stretch>
        </p:blipFill>
        <p:spPr bwMode="auto">
          <a:xfrm>
            <a:off x="1547664" y="1628800"/>
            <a:ext cx="5926485" cy="422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212850" y="274638"/>
            <a:ext cx="793115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ECAS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8" t="42439" r="29530" b="27676"/>
          <a:stretch>
            <a:fillRect/>
          </a:stretch>
        </p:blipFill>
        <p:spPr bwMode="auto">
          <a:xfrm>
            <a:off x="827584" y="1484784"/>
            <a:ext cx="7527627" cy="476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996950" y="274638"/>
            <a:ext cx="814705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Registar Unije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29340" r="19743" b="38593"/>
          <a:stretch>
            <a:fillRect/>
          </a:stretch>
        </p:blipFill>
        <p:spPr bwMode="auto">
          <a:xfrm>
            <a:off x="153988" y="1916832"/>
            <a:ext cx="8990012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95535" y="274638"/>
            <a:ext cx="8291265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ZO kapitala" pitchFamily="2" charset="0"/>
              </a:defRPr>
            </a:lvl9pPr>
          </a:lstStyle>
          <a:p>
            <a:pPr algn="ctr">
              <a:defRPr/>
            </a:pPr>
            <a:r>
              <a:rPr lang="hr-HR" sz="1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Registar Unije</a:t>
            </a:r>
            <a:r>
              <a:rPr lang="hr-HR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hr-HR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ZO kapitala"/>
        <a:ea typeface=""/>
        <a:cs typeface=""/>
      </a:majorFont>
      <a:minorFont>
        <a:latin typeface="AZO kapita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60575" marR="0" indent="-20605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ZO kapital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60575" marR="0" indent="-20605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ZO kapitala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apomena xmlns="7a080b40-664e-443c-980f-4e786e11e5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98F746B704145AB0D3883C4B6268A" ma:contentTypeVersion="7" ma:contentTypeDescription="Create a new document." ma:contentTypeScope="" ma:versionID="0e265faa65f8e133e2ba36f076ddf575">
  <xsd:schema xmlns:xsd="http://www.w3.org/2001/XMLSchema" xmlns:xs="http://www.w3.org/2001/XMLSchema" xmlns:p="http://schemas.microsoft.com/office/2006/metadata/properties" xmlns:ns2="7a080b40-664e-443c-980f-4e786e11e5d4" targetNamespace="http://schemas.microsoft.com/office/2006/metadata/properties" ma:root="true" ma:fieldsID="e1f4c399256588b91142b28641710ab6" ns2:_="">
    <xsd:import namespace="7a080b40-664e-443c-980f-4e786e11e5d4"/>
    <xsd:element name="properties">
      <xsd:complexType>
        <xsd:sequence>
          <xsd:element name="documentManagement">
            <xsd:complexType>
              <xsd:all>
                <xsd:element ref="ns2:Napomen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80b40-664e-443c-980f-4e786e11e5d4" elementFormDefault="qualified">
    <xsd:import namespace="http://schemas.microsoft.com/office/2006/documentManagement/types"/>
    <xsd:import namespace="http://schemas.microsoft.com/office/infopath/2007/PartnerControls"/>
    <xsd:element name="Napomena" ma:index="8" nillable="true" ma:displayName="Napomena" ma:internalName="Napomen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DA4221-87A2-49F2-97CE-4750F93E6F59}">
  <ds:schemaRefs>
    <ds:schemaRef ds:uri="http://schemas.microsoft.com/office/2006/metadata/properties"/>
    <ds:schemaRef ds:uri="http://schemas.microsoft.com/office/infopath/2007/PartnerControls"/>
    <ds:schemaRef ds:uri="7a080b40-664e-443c-980f-4e786e11e5d4"/>
  </ds:schemaRefs>
</ds:datastoreItem>
</file>

<file path=customXml/itemProps2.xml><?xml version="1.0" encoding="utf-8"?>
<ds:datastoreItem xmlns:ds="http://schemas.openxmlformats.org/officeDocument/2006/customXml" ds:itemID="{C2C239C2-6C2F-4A47-82D7-265A04FEF5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6C9F94-5838-46E4-A5D7-420864488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080b40-664e-443c-980f-4e786e11e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6964</TotalTime>
  <Words>1427</Words>
  <Application>Microsoft Office PowerPoint</Application>
  <PresentationFormat>On-screen Show (4:3)</PresentationFormat>
  <Paragraphs>285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AZO kapitala</vt:lpstr>
      <vt:lpstr>Verdana</vt:lpstr>
      <vt:lpstr>Default Design</vt:lpstr>
      <vt:lpstr>PowerPoint Presentation</vt:lpstr>
      <vt:lpstr>http://ec.europa.eu/clima/policies/ets/registries/links_en.htm 14.1.2013. </vt:lpstr>
      <vt:lpstr>PowerPoint Presentation</vt:lpstr>
      <vt:lpstr>www.azo.hr/NacionalniRegistarEmisija </vt:lpstr>
      <vt:lpstr>www.azo.hr/OtvaranjeRacuna  </vt:lpstr>
      <vt:lpstr>ECAS </vt:lpstr>
      <vt:lpstr>ECAS</vt:lpstr>
      <vt:lpstr>Registar Unije </vt:lpstr>
      <vt:lpstr>PowerPoint Presentation</vt:lpstr>
      <vt:lpstr>Jedinice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Komunikacija s Nacionalnim administratorom </vt:lpstr>
      <vt:lpstr>Shema otvaranja računa </vt:lpstr>
      <vt:lpstr>www.azo.hr/OtvaranjeRacuna  </vt:lpstr>
      <vt:lpstr>Uvjeti za otvaranje računa </vt:lpstr>
      <vt:lpstr>Korisnici računa </vt:lpstr>
      <vt:lpstr>www.azo.hr/OtvaranjeRacuna  </vt:lpstr>
      <vt:lpstr>www.azo.hr/OtvaranjeRacuna  </vt:lpstr>
      <vt:lpstr>www.azo.hr/OtvaranjeRacuna  </vt:lpstr>
      <vt:lpstr>Proces transakcije i sigurnost </vt:lpstr>
      <vt:lpstr>Podrška korisnicima </vt:lpstr>
      <vt:lpstr>Transakcije </vt:lpstr>
      <vt:lpstr>Računi </vt:lpstr>
      <vt:lpstr>Popis provjerenih računa (TAL) </vt:lpstr>
      <vt:lpstr>Obaveze i rokovi </vt:lpstr>
      <vt:lpstr>Klasificirani podaci </vt:lpstr>
      <vt:lpstr>Komunikacija s Nacionalnim administratorom </vt:lpstr>
      <vt:lpstr>Prevare </vt:lpstr>
      <vt:lpstr>Kratice </vt:lpstr>
      <vt:lpstr>PowerPoint Presentation</vt:lpstr>
    </vt:vector>
  </TitlesOfParts>
  <Company>AZO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mvranaricic</dc:creator>
  <cp:lastModifiedBy>Tomislav Glušac</cp:lastModifiedBy>
  <cp:revision>645</cp:revision>
  <dcterms:created xsi:type="dcterms:W3CDTF">2006-09-20T12:34:58Z</dcterms:created>
  <dcterms:modified xsi:type="dcterms:W3CDTF">2020-04-29T07:20:20Z</dcterms:modified>
</cp:coreProperties>
</file>