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72" r:id="rId2"/>
    <p:sldId id="600" r:id="rId3"/>
    <p:sldId id="533" r:id="rId4"/>
    <p:sldId id="601" r:id="rId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0336B6CB-A1B7-4BEE-BC4D-59BA34E9DA81}">
          <p14:sldIdLst>
            <p14:sldId id="472"/>
            <p14:sldId id="600"/>
            <p14:sldId id="533"/>
            <p14:sldId id="601"/>
          </p14:sldIdLst>
        </p14:section>
        <p14:section name="Sekcija bez naslova" id="{E5ACC39A-E3C0-4B0C-A128-F9609CF2D61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90A"/>
    <a:srgbClr val="168E19"/>
    <a:srgbClr val="19A31C"/>
    <a:srgbClr val="5EBC00"/>
    <a:srgbClr val="0000FF"/>
    <a:srgbClr val="78B428"/>
    <a:srgbClr val="C0F737"/>
    <a:srgbClr val="D8FF89"/>
    <a:srgbClr val="CC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9" autoAdjust="0"/>
    <p:restoredTop sz="94872" autoAdjust="0"/>
  </p:normalViewPr>
  <p:slideViewPr>
    <p:cSldViewPr snapToObjects="1">
      <p:cViewPr varScale="1">
        <p:scale>
          <a:sx n="86" d="100"/>
          <a:sy n="86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962"/>
    </p:cViewPr>
  </p:sorterViewPr>
  <p:notesViewPr>
    <p:cSldViewPr snapToObjects="1">
      <p:cViewPr varScale="1">
        <p:scale>
          <a:sx n="88" d="100"/>
          <a:sy n="88" d="100"/>
        </p:scale>
        <p:origin x="-3870" y="-12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D2BDF-50CF-4DA7-A739-BFF10418D413}" type="datetimeFigureOut">
              <a:rPr lang="hr-HR" smtClean="0"/>
              <a:pPr/>
              <a:t>18.12.2019.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0F62F-E245-47F0-B059-A5D7733AA7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4893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6FEEF-DDD5-4167-8912-D8BC166ECA79}" type="datetimeFigureOut">
              <a:rPr lang="hr-HR" smtClean="0"/>
              <a:pPr/>
              <a:t>18.12.2019.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1E282-BAB1-418A-A0CE-37C554B8C91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71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1E282-BAB1-418A-A0CE-37C554B8C91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179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6504F3-190F-4DFD-8394-2C5B79EF2AEB}" type="slidenum">
              <a:rPr lang="en-GB" altLang="sr-Latn-RS"/>
              <a:pPr/>
              <a:t>3</a:t>
            </a:fld>
            <a:endParaRPr lang="en-GB" altLang="sr-Latn-RS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4875"/>
            <a:ext cx="5486400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885309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886E-73D8-468B-ABFA-AB8EA7A55279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8AEB-2C67-4A92-90B9-A6728FC8643C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51B5-C6F7-4A17-BBAC-FD0A3C63952E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96" y="44624"/>
            <a:ext cx="8856984" cy="504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784976" cy="554461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9D15-1AFC-4473-BA36-FF26079AD238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64C6E-C75D-4E57-BB09-FEEA94BDAD57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D2E-E9F7-468C-A2CD-4CBE78ECF792}" type="datetime1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A5F9-C7E5-4CE1-A4B3-926D5DB78E8D}" type="datetime1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A62A-5F79-4A2B-86DE-9B02FD9B41F8}" type="datetime1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C0D8E-2645-43FA-8F65-ACE3A5ED711F}" type="datetime1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D7E8B-3890-4ADF-B085-3DFF725E854C}" type="datetime1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A5E1-3F6D-4F53-8691-420E87A06F21}" type="datetime1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03757-146D-460D-BD43-0BFE94B47D42}" type="datetime1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ec.europa.eu/clima/events/technical-workshops-free-allocation-rules-phase-4-eu-ets_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1"/>
          <a:stretch/>
        </p:blipFill>
        <p:spPr>
          <a:xfrm>
            <a:off x="0" y="1691829"/>
            <a:ext cx="9144000" cy="515719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43" y="564527"/>
            <a:ext cx="2363381" cy="166435"/>
          </a:xfrm>
          <a:prstGeom prst="rect">
            <a:avLst/>
          </a:prstGeom>
        </p:spPr>
      </p:pic>
      <p:grpSp>
        <p:nvGrpSpPr>
          <p:cNvPr id="3" name="Grupa 2"/>
          <p:cNvGrpSpPr/>
          <p:nvPr/>
        </p:nvGrpSpPr>
        <p:grpSpPr>
          <a:xfrm>
            <a:off x="323528" y="314653"/>
            <a:ext cx="2952328" cy="830997"/>
            <a:chOff x="323528" y="314653"/>
            <a:chExt cx="2952328" cy="830997"/>
          </a:xfrm>
        </p:grpSpPr>
        <p:sp>
          <p:nvSpPr>
            <p:cNvPr id="2" name="TekstniOkvir 1"/>
            <p:cNvSpPr txBox="1"/>
            <p:nvPr/>
          </p:nvSpPr>
          <p:spPr>
            <a:xfrm>
              <a:off x="899592" y="314653"/>
              <a:ext cx="237626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r-HR" sz="1200" b="1" dirty="0" smtClean="0">
                  <a:latin typeface="Bell MT" panose="02020503060305020303" pitchFamily="18" charset="0"/>
                </a:rPr>
                <a:t>REPUBLIKA HRVATSKA</a:t>
              </a:r>
            </a:p>
            <a:p>
              <a:endParaRPr lang="hr-HR" sz="1200" b="1" dirty="0">
                <a:latin typeface="Bell MT" panose="02020503060305020303" pitchFamily="18" charset="0"/>
              </a:endParaRP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MINISTARSTVO ZAŠTITE</a:t>
              </a: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OKOLIŠA I ENERGETIKE</a:t>
              </a:r>
              <a:endParaRPr lang="hr-HR" sz="1200" b="1" dirty="0">
                <a:latin typeface="Bell MT" panose="02020503060305020303" pitchFamily="18" charset="0"/>
              </a:endParaRPr>
            </a:p>
          </p:txBody>
        </p:sp>
        <p:pic>
          <p:nvPicPr>
            <p:cNvPr id="10" name="Slika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38" t="4851" r="89374" b="85699"/>
            <a:stretch/>
          </p:blipFill>
          <p:spPr>
            <a:xfrm>
              <a:off x="323528" y="404664"/>
              <a:ext cx="648072" cy="648072"/>
            </a:xfrm>
            <a:prstGeom prst="rect">
              <a:avLst/>
            </a:prstGeom>
          </p:spPr>
        </p:pic>
      </p:grp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7" y="2852936"/>
            <a:ext cx="8785225" cy="17287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altLang="en-US" sz="2800" dirty="0" smtClean="0"/>
              <a:t> </a:t>
            </a:r>
            <a:r>
              <a:rPr lang="hr-HR" altLang="en-US" sz="2800" b="1" dirty="0" smtClean="0">
                <a:latin typeface="Verdana"/>
                <a:ea typeface="+mn-ea"/>
                <a:cs typeface="Verdana"/>
              </a:rPr>
              <a:t>Verifikacijski forum</a:t>
            </a:r>
            <a:r>
              <a:rPr lang="hr-HR" sz="2800" dirty="0"/>
              <a:t/>
            </a:r>
            <a:br>
              <a:rPr lang="hr-HR" sz="2800" dirty="0"/>
            </a:br>
            <a:endParaRPr lang="hr-HR" altLang="en-US" sz="2800" dirty="0" smtClean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301208"/>
            <a:ext cx="9144000" cy="863600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lnSpc>
                <a:spcPct val="80000"/>
              </a:lnSpc>
              <a:defRPr/>
            </a:pPr>
            <a:endParaRPr lang="hr-HR" altLang="en-US" sz="2700" b="1" dirty="0" smtClean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hr-HR" altLang="en-US" sz="2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Ministarstvo zaštite okoliša i energetike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hr-HR" altLang="en-US" sz="20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hr-HR" alt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19. prosinca 2019.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hr-HR" altLang="en-US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54461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r-H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Rok za predaju zahtjeva: 30. </a:t>
            </a:r>
            <a:r>
              <a:rPr lang="hr-HR" sz="24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lipnja</a:t>
            </a:r>
            <a:r>
              <a:rPr lang="hr-HR" sz="24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2019.</a:t>
            </a:r>
          </a:p>
          <a:p>
            <a:pPr>
              <a:lnSpc>
                <a:spcPct val="200000"/>
              </a:lnSpc>
            </a:pPr>
            <a:r>
              <a:rPr lang="hr-HR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Helpdesk</a:t>
            </a:r>
            <a:r>
              <a:rPr lang="hr-H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EK: zatvoren 30. rujna</a:t>
            </a:r>
          </a:p>
          <a:p>
            <a:pPr>
              <a:lnSpc>
                <a:spcPct val="200000"/>
              </a:lnSpc>
            </a:pPr>
            <a:r>
              <a:rPr lang="hr-H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FAR </a:t>
            </a:r>
            <a:r>
              <a:rPr lang="hr-HR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workshops</a:t>
            </a:r>
            <a:r>
              <a:rPr lang="hr-H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r-HR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hr-H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FAQ: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r-H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https://</a:t>
            </a:r>
            <a:r>
              <a:rPr lang="hr-H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ec.europa.eu/clima/events/technical-workshops-free-allocation-rules-phase-4-eu-ets_en</a:t>
            </a:r>
            <a:endParaRPr lang="hr-HR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30. rujna 2019. konačna NIMS lista poslana EK</a:t>
            </a:r>
          </a:p>
          <a:p>
            <a:pPr>
              <a:lnSpc>
                <a:spcPct val="200000"/>
              </a:lnSpc>
            </a:pPr>
            <a:endParaRPr lang="hr-HR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179512" y="236173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hr-H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Kratak pregled aktivnosti</a:t>
            </a:r>
            <a:endParaRPr kumimoji="1" lang="hr-H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8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Slika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6857"/>
            <a:ext cx="9144000" cy="132891"/>
          </a:xfrm>
          <a:prstGeom prst="rect">
            <a:avLst/>
          </a:prstGeom>
        </p:spPr>
      </p:pic>
      <p:cxnSp>
        <p:nvCxnSpPr>
          <p:cNvPr id="13" name="Ravni poveznik 12"/>
          <p:cNvCxnSpPr/>
          <p:nvPr/>
        </p:nvCxnSpPr>
        <p:spPr>
          <a:xfrm>
            <a:off x="5220072" y="1645699"/>
            <a:ext cx="0" cy="2074273"/>
          </a:xfrm>
          <a:prstGeom prst="line">
            <a:avLst/>
          </a:prstGeom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>
            <a:off x="5220072" y="4667095"/>
            <a:ext cx="0" cy="2074273"/>
          </a:xfrm>
          <a:prstGeom prst="line">
            <a:avLst/>
          </a:prstGeom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48" y="908720"/>
            <a:ext cx="7848871" cy="5674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26" name="Grupa 25"/>
          <p:cNvGrpSpPr/>
          <p:nvPr/>
        </p:nvGrpSpPr>
        <p:grpSpPr>
          <a:xfrm>
            <a:off x="395536" y="1645699"/>
            <a:ext cx="8173416" cy="4997471"/>
            <a:chOff x="395536" y="980728"/>
            <a:chExt cx="8173416" cy="4997471"/>
          </a:xfrm>
        </p:grpSpPr>
        <p:sp>
          <p:nvSpPr>
            <p:cNvPr id="24" name="Zaobljeni pravokutnik 23"/>
            <p:cNvSpPr/>
            <p:nvPr/>
          </p:nvSpPr>
          <p:spPr>
            <a:xfrm>
              <a:off x="4614230" y="1819740"/>
              <a:ext cx="1109898" cy="5760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hr-HR" sz="105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Rok za prikupljanje podataka</a:t>
              </a:r>
              <a:endParaRPr lang="hr-HR" sz="105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18" name="Ravni poveznik 17"/>
            <p:cNvCxnSpPr/>
            <p:nvPr/>
          </p:nvCxnSpPr>
          <p:spPr>
            <a:xfrm>
              <a:off x="7283687" y="3631065"/>
              <a:ext cx="24617" cy="2301422"/>
            </a:xfrm>
            <a:prstGeom prst="line">
              <a:avLst/>
            </a:prstGeom>
            <a:ln w="50800"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Zaobljeni pravokutnik 3"/>
            <p:cNvSpPr/>
            <p:nvPr/>
          </p:nvSpPr>
          <p:spPr>
            <a:xfrm>
              <a:off x="395536" y="980728"/>
              <a:ext cx="2843808" cy="86409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Preliminarna CL lista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hr-HR" sz="14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procjena na prvoj razini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hr-HR" sz="14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</a:t>
              </a:r>
              <a:r>
                <a:rPr lang="hr-HR" sz="14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rocjena na drugoj razini 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hr-HR" sz="1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" name="Zaobljeni pravokutnik 4"/>
            <p:cNvSpPr/>
            <p:nvPr/>
          </p:nvSpPr>
          <p:spPr>
            <a:xfrm>
              <a:off x="2123728" y="1969345"/>
              <a:ext cx="2304256" cy="1192251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CL lista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hr-HR" sz="12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Javno savjetovanje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hr-HR" sz="12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Procjena na drugoj razini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hr-HR" sz="12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Delegirana Odluka Komisije (kraj 2018</a:t>
              </a:r>
              <a:r>
                <a:rPr lang="hr-HR" sz="110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.)</a:t>
              </a:r>
              <a:endParaRPr lang="hr-HR" sz="1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" name="Zaobljeni pravokutnik 6"/>
            <p:cNvSpPr/>
            <p:nvPr/>
          </p:nvSpPr>
          <p:spPr>
            <a:xfrm>
              <a:off x="1259632" y="3212976"/>
              <a:ext cx="2427590" cy="93893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b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Revidirana pravila za besplatnu dodjelu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hr-HR" sz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Delegirana </a:t>
              </a:r>
              <a:r>
                <a:rPr lang="hr-HR" sz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Odluka </a:t>
              </a:r>
              <a:r>
                <a:rPr lang="hr-HR" sz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Komisije (kraj 2018.)</a:t>
              </a:r>
            </a:p>
          </p:txBody>
        </p:sp>
        <p:sp>
          <p:nvSpPr>
            <p:cNvPr id="9" name="Zaobljeni pravokutnik 8"/>
            <p:cNvSpPr/>
            <p:nvPr/>
          </p:nvSpPr>
          <p:spPr>
            <a:xfrm>
              <a:off x="2267744" y="5039261"/>
              <a:ext cx="2952328" cy="93893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</a:t>
              </a:r>
              <a:r>
                <a:rPr lang="hr-HR" sz="1200" b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ravila za prilagodbu besplatne dodjele uslijed  promjene razina proizvodnje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hr-HR" sz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Provedbena Odluka </a:t>
              </a:r>
              <a:r>
                <a:rPr lang="hr-HR" sz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Komisije </a:t>
              </a:r>
              <a:r>
                <a:rPr lang="hr-HR" sz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(Q3 2019.)</a:t>
              </a:r>
              <a:endParaRPr lang="hr-H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" name="Zaobljeni pravokutnik 5"/>
            <p:cNvSpPr/>
            <p:nvPr/>
          </p:nvSpPr>
          <p:spPr>
            <a:xfrm>
              <a:off x="6781366" y="3055000"/>
              <a:ext cx="1787586" cy="66497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b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Početak 4. razdoblja EU ETS-a </a:t>
              </a:r>
              <a:endParaRPr lang="hr-HR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15" name="Ravni poveznik 14"/>
            <p:cNvCxnSpPr/>
            <p:nvPr/>
          </p:nvCxnSpPr>
          <p:spPr>
            <a:xfrm>
              <a:off x="7308304" y="980728"/>
              <a:ext cx="0" cy="2074273"/>
            </a:xfrm>
            <a:prstGeom prst="line">
              <a:avLst/>
            </a:prstGeom>
            <a:ln w="50800"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Zaobljeni pravokutnik 19"/>
            <p:cNvSpPr/>
            <p:nvPr/>
          </p:nvSpPr>
          <p:spPr>
            <a:xfrm>
              <a:off x="1877926" y="4178104"/>
              <a:ext cx="1109898" cy="5760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hr-HR" sz="105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Osnova za prikupljanje podataka</a:t>
              </a:r>
              <a:endParaRPr lang="hr-HR" sz="105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Zaobljeni pravokutnik 20"/>
            <p:cNvSpPr/>
            <p:nvPr/>
          </p:nvSpPr>
          <p:spPr>
            <a:xfrm>
              <a:off x="3687222" y="4069655"/>
              <a:ext cx="1608884" cy="93996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300" b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Prikupljanje podataka preko MZOE</a:t>
              </a:r>
              <a:endParaRPr lang="hr-HR" sz="13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aobljeni pravokutnik 21"/>
            <p:cNvSpPr/>
            <p:nvPr/>
          </p:nvSpPr>
          <p:spPr>
            <a:xfrm>
              <a:off x="4860048" y="3055001"/>
              <a:ext cx="1728176" cy="91748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b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Revidiranje BM (Provedbena Odluka Komisije, Q1 2020)</a:t>
              </a:r>
              <a:endParaRPr lang="hr-HR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Zaobljeni pravokutnik 22"/>
            <p:cNvSpPr/>
            <p:nvPr/>
          </p:nvSpPr>
          <p:spPr>
            <a:xfrm>
              <a:off x="5536848" y="4089022"/>
              <a:ext cx="2143605" cy="106937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b="1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Besplatna dodjela za svako EU ETS postrojenje</a:t>
              </a:r>
            </a:p>
            <a:p>
              <a:r>
                <a:rPr lang="hr-HR" sz="12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Odluka Komisije</a:t>
              </a:r>
              <a:endParaRPr lang="hr-HR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5" name="Pravokutnik 24"/>
          <p:cNvSpPr/>
          <p:nvPr/>
        </p:nvSpPr>
        <p:spPr>
          <a:xfrm>
            <a:off x="180528" y="220578"/>
            <a:ext cx="8738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Hodogram</a:t>
            </a:r>
            <a:endParaRPr lang="hr-HR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15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5496" y="44624"/>
            <a:ext cx="8856984" cy="1471658"/>
          </a:xfrm>
        </p:spPr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HVALA NA PAŽNJI!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950" y="1516282"/>
            <a:ext cx="8785225" cy="3896874"/>
          </a:xfrm>
          <a:prstGeom prst="rect">
            <a:avLst/>
          </a:prstGeom>
        </p:spPr>
      </p:pic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97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16825</TotalTime>
  <Words>161</Words>
  <Application>Microsoft Office PowerPoint</Application>
  <PresentationFormat>Prikaz na zaslonu (4:3)</PresentationFormat>
  <Paragraphs>41</Paragraphs>
  <Slides>4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12" baseType="lpstr">
      <vt:lpstr>Arial</vt:lpstr>
      <vt:lpstr>Bell MT</vt:lpstr>
      <vt:lpstr>Calibri</vt:lpstr>
      <vt:lpstr>Century Gothic</vt:lpstr>
      <vt:lpstr>Latha</vt:lpstr>
      <vt:lpstr>Verdana</vt:lpstr>
      <vt:lpstr>Wingdings</vt:lpstr>
      <vt:lpstr>Office Theme</vt:lpstr>
      <vt:lpstr> Verifikacijski forum </vt:lpstr>
      <vt:lpstr>PowerPoint prezentacija</vt:lpstr>
      <vt:lpstr>PowerPoint prezentacija</vt:lpstr>
      <vt:lpstr>HVALA NA PAŽNJI!</vt:lpstr>
    </vt:vector>
  </TitlesOfParts>
  <Company>XXX 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Krunoslav Franetic</dc:creator>
  <cp:lastModifiedBy>Sandra Pezelj Meštrić</cp:lastModifiedBy>
  <cp:revision>833</cp:revision>
  <cp:lastPrinted>2013-04-30T14:02:08Z</cp:lastPrinted>
  <dcterms:created xsi:type="dcterms:W3CDTF">2013-01-07T15:03:34Z</dcterms:created>
  <dcterms:modified xsi:type="dcterms:W3CDTF">2019-12-18T10:35:46Z</dcterms:modified>
</cp:coreProperties>
</file>