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4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72" r:id="rId2"/>
    <p:sldId id="571" r:id="rId3"/>
    <p:sldId id="573" r:id="rId4"/>
    <p:sldId id="576" r:id="rId5"/>
    <p:sldId id="540" r:id="rId6"/>
    <p:sldId id="595" r:id="rId7"/>
    <p:sldId id="596" r:id="rId8"/>
    <p:sldId id="594" r:id="rId9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dana sekcija" id="{0336B6CB-A1B7-4BEE-BC4D-59BA34E9DA81}">
          <p14:sldIdLst>
            <p14:sldId id="472"/>
            <p14:sldId id="571"/>
            <p14:sldId id="573"/>
            <p14:sldId id="576"/>
            <p14:sldId id="540"/>
            <p14:sldId id="595"/>
            <p14:sldId id="596"/>
          </p14:sldIdLst>
        </p14:section>
        <p14:section name="Sekcija bez naslova" id="{E5ACC39A-E3C0-4B0C-A128-F9609CF2D61D}">
          <p14:sldIdLst>
            <p14:sldId id="5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BC00"/>
    <a:srgbClr val="19A31C"/>
    <a:srgbClr val="09390A"/>
    <a:srgbClr val="168E19"/>
    <a:srgbClr val="0000FF"/>
    <a:srgbClr val="78B428"/>
    <a:srgbClr val="C0F737"/>
    <a:srgbClr val="D8FF89"/>
    <a:srgbClr val="CC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66" autoAdjust="0"/>
    <p:restoredTop sz="94872" autoAdjust="0"/>
  </p:normalViewPr>
  <p:slideViewPr>
    <p:cSldViewPr snapToObjects="1">
      <p:cViewPr varScale="1">
        <p:scale>
          <a:sx n="106" d="100"/>
          <a:sy n="106" d="100"/>
        </p:scale>
        <p:origin x="99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1962"/>
    </p:cViewPr>
  </p:sorterViewPr>
  <p:notesViewPr>
    <p:cSldViewPr snapToObjects="1">
      <p:cViewPr varScale="1">
        <p:scale>
          <a:sx n="88" d="100"/>
          <a:sy n="88" d="100"/>
        </p:scale>
        <p:origin x="-3870" y="-12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6822D2-9096-4776-A64D-21D0F5DDC4C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A62214A8-7DC9-464D-BFCB-AC25C277010C}">
      <dgm:prSet phldrT="[Tekst]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hr-HR" dirty="0" smtClean="0"/>
            <a:t>siječanj</a:t>
          </a:r>
          <a:endParaRPr lang="hr-HR" dirty="0"/>
        </a:p>
      </dgm:t>
    </dgm:pt>
    <dgm:pt modelId="{DA1F5418-851B-4DE4-B2B2-92D21883E3E1}" type="parTrans" cxnId="{4EF3C38E-7EB9-4B11-8365-7E66DC458633}">
      <dgm:prSet/>
      <dgm:spPr/>
      <dgm:t>
        <a:bodyPr/>
        <a:lstStyle/>
        <a:p>
          <a:endParaRPr lang="hr-HR"/>
        </a:p>
      </dgm:t>
    </dgm:pt>
    <dgm:pt modelId="{5CF14992-BF4D-443E-851D-D001E8E2C3B4}" type="sibTrans" cxnId="{4EF3C38E-7EB9-4B11-8365-7E66DC458633}">
      <dgm:prSet/>
      <dgm:spPr/>
      <dgm:t>
        <a:bodyPr/>
        <a:lstStyle/>
        <a:p>
          <a:endParaRPr lang="hr-HR"/>
        </a:p>
      </dgm:t>
    </dgm:pt>
    <dgm:pt modelId="{150F09F3-A0C2-451B-9BE3-9AF3FDAD2665}">
      <dgm:prSet phldrT="[Tekst]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hr-HR" dirty="0" smtClean="0"/>
            <a:t>svibanj</a:t>
          </a:r>
          <a:endParaRPr lang="hr-HR" dirty="0"/>
        </a:p>
      </dgm:t>
    </dgm:pt>
    <dgm:pt modelId="{40F4B8F8-8311-472D-8DAC-8E2AB7D3C15E}" type="parTrans" cxnId="{1D2DE4EA-E68C-494A-B7BF-9B512F973715}">
      <dgm:prSet/>
      <dgm:spPr/>
      <dgm:t>
        <a:bodyPr/>
        <a:lstStyle/>
        <a:p>
          <a:endParaRPr lang="hr-HR"/>
        </a:p>
      </dgm:t>
    </dgm:pt>
    <dgm:pt modelId="{AEC14379-8462-413C-8076-76A76773988D}" type="sibTrans" cxnId="{1D2DE4EA-E68C-494A-B7BF-9B512F973715}">
      <dgm:prSet/>
      <dgm:spPr/>
      <dgm:t>
        <a:bodyPr/>
        <a:lstStyle/>
        <a:p>
          <a:endParaRPr lang="hr-HR"/>
        </a:p>
      </dgm:t>
    </dgm:pt>
    <dgm:pt modelId="{0B92983D-5025-461B-B185-C55A882DE107}">
      <dgm:prSet phldrT="[Tekst]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hr-HR" dirty="0" smtClean="0"/>
            <a:t>veljača</a:t>
          </a:r>
          <a:endParaRPr lang="hr-HR" dirty="0"/>
        </a:p>
      </dgm:t>
    </dgm:pt>
    <dgm:pt modelId="{7F549ABA-B514-4A67-8E81-4B16B538DBE2}" type="parTrans" cxnId="{4CA2E32C-8788-4E54-B192-262694A62E1D}">
      <dgm:prSet/>
      <dgm:spPr/>
      <dgm:t>
        <a:bodyPr/>
        <a:lstStyle/>
        <a:p>
          <a:endParaRPr lang="hr-HR"/>
        </a:p>
      </dgm:t>
    </dgm:pt>
    <dgm:pt modelId="{01C281A8-C572-4216-8D07-FDCA43A8C27C}" type="sibTrans" cxnId="{4CA2E32C-8788-4E54-B192-262694A62E1D}">
      <dgm:prSet/>
      <dgm:spPr/>
      <dgm:t>
        <a:bodyPr/>
        <a:lstStyle/>
        <a:p>
          <a:endParaRPr lang="hr-HR"/>
        </a:p>
      </dgm:t>
    </dgm:pt>
    <dgm:pt modelId="{9BFA1949-5115-48FB-9C16-EF8BCE08D20E}">
      <dgm:prSet phldrT="[Tekst]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hr-HR" dirty="0" smtClean="0"/>
            <a:t>ožujak</a:t>
          </a:r>
          <a:endParaRPr lang="hr-HR" dirty="0"/>
        </a:p>
      </dgm:t>
    </dgm:pt>
    <dgm:pt modelId="{A428CA4C-BCB4-49C5-A5C7-B1773D6DAC9C}" type="parTrans" cxnId="{3E8F68F7-ADC6-4106-8FE1-56902160BD7D}">
      <dgm:prSet/>
      <dgm:spPr/>
      <dgm:t>
        <a:bodyPr/>
        <a:lstStyle/>
        <a:p>
          <a:endParaRPr lang="hr-HR"/>
        </a:p>
      </dgm:t>
    </dgm:pt>
    <dgm:pt modelId="{C63AA551-B85A-4795-9E33-3E1B67C923FE}" type="sibTrans" cxnId="{3E8F68F7-ADC6-4106-8FE1-56902160BD7D}">
      <dgm:prSet/>
      <dgm:spPr/>
      <dgm:t>
        <a:bodyPr/>
        <a:lstStyle/>
        <a:p>
          <a:endParaRPr lang="hr-HR"/>
        </a:p>
      </dgm:t>
    </dgm:pt>
    <dgm:pt modelId="{2AC9C84A-7822-400E-9AD8-F9E50F857443}">
      <dgm:prSet phldrT="[Tekst]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hr-HR" dirty="0" smtClean="0"/>
            <a:t>travanj</a:t>
          </a:r>
          <a:endParaRPr lang="hr-HR" dirty="0"/>
        </a:p>
      </dgm:t>
    </dgm:pt>
    <dgm:pt modelId="{4CC5E109-2E49-4B2E-95E5-92B422F3A6E2}" type="parTrans" cxnId="{292163D4-5F9C-4819-8FF1-38075F397D4D}">
      <dgm:prSet/>
      <dgm:spPr/>
      <dgm:t>
        <a:bodyPr/>
        <a:lstStyle/>
        <a:p>
          <a:endParaRPr lang="hr-HR"/>
        </a:p>
      </dgm:t>
    </dgm:pt>
    <dgm:pt modelId="{C35E8CC1-4C4D-40E5-B722-DCAA3E7EB933}" type="sibTrans" cxnId="{292163D4-5F9C-4819-8FF1-38075F397D4D}">
      <dgm:prSet/>
      <dgm:spPr/>
      <dgm:t>
        <a:bodyPr/>
        <a:lstStyle/>
        <a:p>
          <a:endParaRPr lang="hr-HR"/>
        </a:p>
      </dgm:t>
    </dgm:pt>
    <dgm:pt modelId="{1B09F6E4-3FB2-4AC7-B6FE-A7BBA28D7091}">
      <dgm:prSet phldrT="[Tekst]"/>
      <dgm:spPr>
        <a:solidFill>
          <a:schemeClr val="tx2">
            <a:lumMod val="40000"/>
            <a:lumOff val="6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hr-HR" b="1" dirty="0" smtClean="0">
              <a:solidFill>
                <a:schemeClr val="tx1"/>
              </a:solidFill>
            </a:rPr>
            <a:t>Pregled AER</a:t>
          </a:r>
          <a:endParaRPr lang="hr-HR" b="1" dirty="0">
            <a:solidFill>
              <a:schemeClr val="tx1"/>
            </a:solidFill>
          </a:endParaRPr>
        </a:p>
      </dgm:t>
    </dgm:pt>
    <dgm:pt modelId="{C76FC556-43E4-40B3-8042-2311B3B52BA4}" type="parTrans" cxnId="{0E91C1A0-D3C7-4221-AE52-CD68819043FE}">
      <dgm:prSet/>
      <dgm:spPr/>
      <dgm:t>
        <a:bodyPr/>
        <a:lstStyle/>
        <a:p>
          <a:endParaRPr lang="hr-HR"/>
        </a:p>
      </dgm:t>
    </dgm:pt>
    <dgm:pt modelId="{0BC5E286-EE37-41C3-9A41-3961B0DD3EF9}" type="sibTrans" cxnId="{0E91C1A0-D3C7-4221-AE52-CD68819043FE}">
      <dgm:prSet/>
      <dgm:spPr/>
      <dgm:t>
        <a:bodyPr/>
        <a:lstStyle/>
        <a:p>
          <a:endParaRPr lang="hr-HR"/>
        </a:p>
      </dgm:t>
    </dgm:pt>
    <dgm:pt modelId="{167D8B2E-E411-412F-8C94-91EC05A487F7}" type="pres">
      <dgm:prSet presAssocID="{9C6822D2-9096-4776-A64D-21D0F5DDC4C2}" presName="Name0" presStyleCnt="0">
        <dgm:presLayoutVars>
          <dgm:dir/>
          <dgm:animLvl val="lvl"/>
          <dgm:resizeHandles val="exact"/>
        </dgm:presLayoutVars>
      </dgm:prSet>
      <dgm:spPr/>
    </dgm:pt>
    <dgm:pt modelId="{3AFE6631-AEBB-4025-95A0-BE83277573E0}" type="pres">
      <dgm:prSet presAssocID="{A62214A8-7DC9-464D-BFCB-AC25C277010C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53A1937-177A-45EF-950D-EA3C4BD6373D}" type="pres">
      <dgm:prSet presAssocID="{5CF14992-BF4D-443E-851D-D001E8E2C3B4}" presName="parTxOnlySpace" presStyleCnt="0"/>
      <dgm:spPr/>
    </dgm:pt>
    <dgm:pt modelId="{4000677C-3C35-42A7-824E-C8C56B9AAA30}" type="pres">
      <dgm:prSet presAssocID="{0B92983D-5025-461B-B185-C55A882DE107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B393F3F-2502-4A27-B5D0-C27328228938}" type="pres">
      <dgm:prSet presAssocID="{01C281A8-C572-4216-8D07-FDCA43A8C27C}" presName="parTxOnlySpace" presStyleCnt="0"/>
      <dgm:spPr/>
    </dgm:pt>
    <dgm:pt modelId="{E744F398-5369-43A1-A18C-F6EAF52758BC}" type="pres">
      <dgm:prSet presAssocID="{9BFA1949-5115-48FB-9C16-EF8BCE08D20E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EBA8F28-BB35-4E64-B162-E5E34210BFAE}" type="pres">
      <dgm:prSet presAssocID="{C63AA551-B85A-4795-9E33-3E1B67C923FE}" presName="parTxOnlySpace" presStyleCnt="0"/>
      <dgm:spPr/>
    </dgm:pt>
    <dgm:pt modelId="{207E33EF-77D6-448F-B231-844CBA927640}" type="pres">
      <dgm:prSet presAssocID="{1B09F6E4-3FB2-4AC7-B6FE-A7BBA28D7091}" presName="parTxOnly" presStyleLbl="node1" presStyleIdx="3" presStyleCnt="6" custScaleX="102558" custScaleY="66910" custLinFactX="-78504" custLinFactY="9053" custLinFactNeighborX="-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20C347E-D752-456B-B99E-50443D5A8273}" type="pres">
      <dgm:prSet presAssocID="{0BC5E286-EE37-41C3-9A41-3961B0DD3EF9}" presName="parTxOnlySpace" presStyleCnt="0"/>
      <dgm:spPr/>
    </dgm:pt>
    <dgm:pt modelId="{E62E8F23-1FC0-43A9-8882-9079E2CE8951}" type="pres">
      <dgm:prSet presAssocID="{2AC9C84A-7822-400E-9AD8-F9E50F857443}" presName="parTxOnly" presStyleLbl="node1" presStyleIdx="4" presStyleCnt="6" custLinFactX="-86194" custLinFactNeighborX="-100000" custLinFactNeighborY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6133D1D-8D14-456F-A228-2708238E80AB}" type="pres">
      <dgm:prSet presAssocID="{C35E8CC1-4C4D-40E5-B722-DCAA3E7EB933}" presName="parTxOnlySpace" presStyleCnt="0"/>
      <dgm:spPr/>
    </dgm:pt>
    <dgm:pt modelId="{1C0A6A36-FBC3-44CC-92BA-019263A9E9EA}" type="pres">
      <dgm:prSet presAssocID="{150F09F3-A0C2-451B-9BE3-9AF3FDAD2665}" presName="parTxOnly" presStyleLbl="node1" presStyleIdx="5" presStyleCnt="6" custLinFactX="-95580" custLinFactNeighborX="-100000" custLinFactNeighborY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A68E052A-DC6D-4BB2-9125-D6E27077DD64}" type="presOf" srcId="{A62214A8-7DC9-464D-BFCB-AC25C277010C}" destId="{3AFE6631-AEBB-4025-95A0-BE83277573E0}" srcOrd="0" destOrd="0" presId="urn:microsoft.com/office/officeart/2005/8/layout/chevron1"/>
    <dgm:cxn modelId="{5F018122-E3C3-4C2F-BCEE-F7078957E66F}" type="presOf" srcId="{1B09F6E4-3FB2-4AC7-B6FE-A7BBA28D7091}" destId="{207E33EF-77D6-448F-B231-844CBA927640}" srcOrd="0" destOrd="0" presId="urn:microsoft.com/office/officeart/2005/8/layout/chevron1"/>
    <dgm:cxn modelId="{4EF3C38E-7EB9-4B11-8365-7E66DC458633}" srcId="{9C6822D2-9096-4776-A64D-21D0F5DDC4C2}" destId="{A62214A8-7DC9-464D-BFCB-AC25C277010C}" srcOrd="0" destOrd="0" parTransId="{DA1F5418-851B-4DE4-B2B2-92D21883E3E1}" sibTransId="{5CF14992-BF4D-443E-851D-D001E8E2C3B4}"/>
    <dgm:cxn modelId="{4CA2E32C-8788-4E54-B192-262694A62E1D}" srcId="{9C6822D2-9096-4776-A64D-21D0F5DDC4C2}" destId="{0B92983D-5025-461B-B185-C55A882DE107}" srcOrd="1" destOrd="0" parTransId="{7F549ABA-B514-4A67-8E81-4B16B538DBE2}" sibTransId="{01C281A8-C572-4216-8D07-FDCA43A8C27C}"/>
    <dgm:cxn modelId="{F110FA10-A8C7-42A2-B182-6AAD7136B265}" type="presOf" srcId="{150F09F3-A0C2-451B-9BE3-9AF3FDAD2665}" destId="{1C0A6A36-FBC3-44CC-92BA-019263A9E9EA}" srcOrd="0" destOrd="0" presId="urn:microsoft.com/office/officeart/2005/8/layout/chevron1"/>
    <dgm:cxn modelId="{F346B39A-873F-47A5-85F7-610C3F007A75}" type="presOf" srcId="{9C6822D2-9096-4776-A64D-21D0F5DDC4C2}" destId="{167D8B2E-E411-412F-8C94-91EC05A487F7}" srcOrd="0" destOrd="0" presId="urn:microsoft.com/office/officeart/2005/8/layout/chevron1"/>
    <dgm:cxn modelId="{1D2DE4EA-E68C-494A-B7BF-9B512F973715}" srcId="{9C6822D2-9096-4776-A64D-21D0F5DDC4C2}" destId="{150F09F3-A0C2-451B-9BE3-9AF3FDAD2665}" srcOrd="5" destOrd="0" parTransId="{40F4B8F8-8311-472D-8DAC-8E2AB7D3C15E}" sibTransId="{AEC14379-8462-413C-8076-76A76773988D}"/>
    <dgm:cxn modelId="{0E91C1A0-D3C7-4221-AE52-CD68819043FE}" srcId="{9C6822D2-9096-4776-A64D-21D0F5DDC4C2}" destId="{1B09F6E4-3FB2-4AC7-B6FE-A7BBA28D7091}" srcOrd="3" destOrd="0" parTransId="{C76FC556-43E4-40B3-8042-2311B3B52BA4}" sibTransId="{0BC5E286-EE37-41C3-9A41-3961B0DD3EF9}"/>
    <dgm:cxn modelId="{3E8F68F7-ADC6-4106-8FE1-56902160BD7D}" srcId="{9C6822D2-9096-4776-A64D-21D0F5DDC4C2}" destId="{9BFA1949-5115-48FB-9C16-EF8BCE08D20E}" srcOrd="2" destOrd="0" parTransId="{A428CA4C-BCB4-49C5-A5C7-B1773D6DAC9C}" sibTransId="{C63AA551-B85A-4795-9E33-3E1B67C923FE}"/>
    <dgm:cxn modelId="{3FD8558F-F3D1-446C-AF25-3406BF090545}" type="presOf" srcId="{0B92983D-5025-461B-B185-C55A882DE107}" destId="{4000677C-3C35-42A7-824E-C8C56B9AAA30}" srcOrd="0" destOrd="0" presId="urn:microsoft.com/office/officeart/2005/8/layout/chevron1"/>
    <dgm:cxn modelId="{831E00BB-D17B-4CED-8CEB-90E3793A6FFD}" type="presOf" srcId="{2AC9C84A-7822-400E-9AD8-F9E50F857443}" destId="{E62E8F23-1FC0-43A9-8882-9079E2CE8951}" srcOrd="0" destOrd="0" presId="urn:microsoft.com/office/officeart/2005/8/layout/chevron1"/>
    <dgm:cxn modelId="{292163D4-5F9C-4819-8FF1-38075F397D4D}" srcId="{9C6822D2-9096-4776-A64D-21D0F5DDC4C2}" destId="{2AC9C84A-7822-400E-9AD8-F9E50F857443}" srcOrd="4" destOrd="0" parTransId="{4CC5E109-2E49-4B2E-95E5-92B422F3A6E2}" sibTransId="{C35E8CC1-4C4D-40E5-B722-DCAA3E7EB933}"/>
    <dgm:cxn modelId="{8BA751A8-5575-427C-A3CD-814ABFEFA412}" type="presOf" srcId="{9BFA1949-5115-48FB-9C16-EF8BCE08D20E}" destId="{E744F398-5369-43A1-A18C-F6EAF52758BC}" srcOrd="0" destOrd="0" presId="urn:microsoft.com/office/officeart/2005/8/layout/chevron1"/>
    <dgm:cxn modelId="{3E44BB0D-7C29-4E7C-ACCC-DE86959B3E0F}" type="presParOf" srcId="{167D8B2E-E411-412F-8C94-91EC05A487F7}" destId="{3AFE6631-AEBB-4025-95A0-BE83277573E0}" srcOrd="0" destOrd="0" presId="urn:microsoft.com/office/officeart/2005/8/layout/chevron1"/>
    <dgm:cxn modelId="{0BB4115F-8910-4424-82DB-23E3693764B6}" type="presParOf" srcId="{167D8B2E-E411-412F-8C94-91EC05A487F7}" destId="{453A1937-177A-45EF-950D-EA3C4BD6373D}" srcOrd="1" destOrd="0" presId="urn:microsoft.com/office/officeart/2005/8/layout/chevron1"/>
    <dgm:cxn modelId="{4A14D2E4-E39D-414A-9B17-8F8731B06825}" type="presParOf" srcId="{167D8B2E-E411-412F-8C94-91EC05A487F7}" destId="{4000677C-3C35-42A7-824E-C8C56B9AAA30}" srcOrd="2" destOrd="0" presId="urn:microsoft.com/office/officeart/2005/8/layout/chevron1"/>
    <dgm:cxn modelId="{96CA4462-F465-4ABB-A11E-37A6F2657E2E}" type="presParOf" srcId="{167D8B2E-E411-412F-8C94-91EC05A487F7}" destId="{5B393F3F-2502-4A27-B5D0-C27328228938}" srcOrd="3" destOrd="0" presId="urn:microsoft.com/office/officeart/2005/8/layout/chevron1"/>
    <dgm:cxn modelId="{724D0D78-FC22-40B7-AA83-58A7A46E5788}" type="presParOf" srcId="{167D8B2E-E411-412F-8C94-91EC05A487F7}" destId="{E744F398-5369-43A1-A18C-F6EAF52758BC}" srcOrd="4" destOrd="0" presId="urn:microsoft.com/office/officeart/2005/8/layout/chevron1"/>
    <dgm:cxn modelId="{5D547D90-0AC6-4B77-93D1-3BF34FDCE0D4}" type="presParOf" srcId="{167D8B2E-E411-412F-8C94-91EC05A487F7}" destId="{CEBA8F28-BB35-4E64-B162-E5E34210BFAE}" srcOrd="5" destOrd="0" presId="urn:microsoft.com/office/officeart/2005/8/layout/chevron1"/>
    <dgm:cxn modelId="{A02F9542-7325-4BC0-B508-18B804078422}" type="presParOf" srcId="{167D8B2E-E411-412F-8C94-91EC05A487F7}" destId="{207E33EF-77D6-448F-B231-844CBA927640}" srcOrd="6" destOrd="0" presId="urn:microsoft.com/office/officeart/2005/8/layout/chevron1"/>
    <dgm:cxn modelId="{28C0CC01-06C9-462B-85EB-22013FAB96B8}" type="presParOf" srcId="{167D8B2E-E411-412F-8C94-91EC05A487F7}" destId="{C20C347E-D752-456B-B99E-50443D5A8273}" srcOrd="7" destOrd="0" presId="urn:microsoft.com/office/officeart/2005/8/layout/chevron1"/>
    <dgm:cxn modelId="{900F80BF-A148-4485-9C3D-B25A176C6935}" type="presParOf" srcId="{167D8B2E-E411-412F-8C94-91EC05A487F7}" destId="{E62E8F23-1FC0-43A9-8882-9079E2CE8951}" srcOrd="8" destOrd="0" presId="urn:microsoft.com/office/officeart/2005/8/layout/chevron1"/>
    <dgm:cxn modelId="{27791F6B-0BB2-4C09-8815-6490C458A9D2}" type="presParOf" srcId="{167D8B2E-E411-412F-8C94-91EC05A487F7}" destId="{16133D1D-8D14-456F-A228-2708238E80AB}" srcOrd="9" destOrd="0" presId="urn:microsoft.com/office/officeart/2005/8/layout/chevron1"/>
    <dgm:cxn modelId="{A4ED786B-0DA6-405D-9602-3485734A80C1}" type="presParOf" srcId="{167D8B2E-E411-412F-8C94-91EC05A487F7}" destId="{1C0A6A36-FBC3-44CC-92BA-019263A9E9EA}" srcOrd="10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FE6631-AEBB-4025-95A0-BE83277573E0}">
      <dsp:nvSpPr>
        <dsp:cNvPr id="0" name=""/>
        <dsp:cNvSpPr/>
      </dsp:nvSpPr>
      <dsp:spPr>
        <a:xfrm>
          <a:off x="1439" y="1992330"/>
          <a:ext cx="1380970" cy="552388"/>
        </a:xfrm>
        <a:prstGeom prst="chevron">
          <a:avLst/>
        </a:prstGeom>
        <a:solidFill>
          <a:schemeClr val="tx1">
            <a:lumMod val="65000"/>
            <a:lumOff val="3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siječanj</a:t>
          </a:r>
          <a:endParaRPr lang="hr-HR" sz="1300" kern="1200" dirty="0"/>
        </a:p>
      </dsp:txBody>
      <dsp:txXfrm>
        <a:off x="277633" y="1992330"/>
        <a:ext cx="828582" cy="552388"/>
      </dsp:txXfrm>
    </dsp:sp>
    <dsp:sp modelId="{4000677C-3C35-42A7-824E-C8C56B9AAA30}">
      <dsp:nvSpPr>
        <dsp:cNvPr id="0" name=""/>
        <dsp:cNvSpPr/>
      </dsp:nvSpPr>
      <dsp:spPr>
        <a:xfrm>
          <a:off x="1244313" y="1992330"/>
          <a:ext cx="1380970" cy="552388"/>
        </a:xfrm>
        <a:prstGeom prst="chevron">
          <a:avLst/>
        </a:prstGeom>
        <a:solidFill>
          <a:schemeClr val="tx1">
            <a:lumMod val="65000"/>
            <a:lumOff val="3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veljača</a:t>
          </a:r>
          <a:endParaRPr lang="hr-HR" sz="1300" kern="1200" dirty="0"/>
        </a:p>
      </dsp:txBody>
      <dsp:txXfrm>
        <a:off x="1520507" y="1992330"/>
        <a:ext cx="828582" cy="552388"/>
      </dsp:txXfrm>
    </dsp:sp>
    <dsp:sp modelId="{E744F398-5369-43A1-A18C-F6EAF52758BC}">
      <dsp:nvSpPr>
        <dsp:cNvPr id="0" name=""/>
        <dsp:cNvSpPr/>
      </dsp:nvSpPr>
      <dsp:spPr>
        <a:xfrm>
          <a:off x="2487186" y="1992330"/>
          <a:ext cx="1380970" cy="552388"/>
        </a:xfrm>
        <a:prstGeom prst="chevron">
          <a:avLst/>
        </a:prstGeom>
        <a:solidFill>
          <a:schemeClr val="tx1">
            <a:lumMod val="65000"/>
            <a:lumOff val="3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ožujak</a:t>
          </a:r>
          <a:endParaRPr lang="hr-HR" sz="1300" kern="1200" dirty="0"/>
        </a:p>
      </dsp:txBody>
      <dsp:txXfrm>
        <a:off x="2763380" y="1992330"/>
        <a:ext cx="828582" cy="552388"/>
      </dsp:txXfrm>
    </dsp:sp>
    <dsp:sp modelId="{207E33EF-77D6-448F-B231-844CBA927640}">
      <dsp:nvSpPr>
        <dsp:cNvPr id="0" name=""/>
        <dsp:cNvSpPr/>
      </dsp:nvSpPr>
      <dsp:spPr>
        <a:xfrm>
          <a:off x="2507846" y="2686119"/>
          <a:ext cx="1416295" cy="369602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b="1" kern="1200" dirty="0" smtClean="0">
              <a:solidFill>
                <a:schemeClr val="tx1"/>
              </a:solidFill>
            </a:rPr>
            <a:t>Pregled AER</a:t>
          </a:r>
          <a:endParaRPr lang="hr-HR" sz="1300" b="1" kern="1200" dirty="0">
            <a:solidFill>
              <a:schemeClr val="tx1"/>
            </a:solidFill>
          </a:endParaRPr>
        </a:p>
      </dsp:txBody>
      <dsp:txXfrm>
        <a:off x="2692647" y="2686119"/>
        <a:ext cx="1046693" cy="369602"/>
      </dsp:txXfrm>
    </dsp:sp>
    <dsp:sp modelId="{E62E8F23-1FC0-43A9-8882-9079E2CE8951}">
      <dsp:nvSpPr>
        <dsp:cNvPr id="0" name=""/>
        <dsp:cNvSpPr/>
      </dsp:nvSpPr>
      <dsp:spPr>
        <a:xfrm>
          <a:off x="3679848" y="1992330"/>
          <a:ext cx="1380970" cy="552388"/>
        </a:xfrm>
        <a:prstGeom prst="chevron">
          <a:avLst/>
        </a:prstGeom>
        <a:solidFill>
          <a:schemeClr val="tx1">
            <a:lumMod val="65000"/>
            <a:lumOff val="3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travanj</a:t>
          </a:r>
          <a:endParaRPr lang="hr-HR" sz="1300" kern="1200" dirty="0"/>
        </a:p>
      </dsp:txBody>
      <dsp:txXfrm>
        <a:off x="3956042" y="1992330"/>
        <a:ext cx="828582" cy="552388"/>
      </dsp:txXfrm>
    </dsp:sp>
    <dsp:sp modelId="{1C0A6A36-FBC3-44CC-92BA-019263A9E9EA}">
      <dsp:nvSpPr>
        <dsp:cNvPr id="0" name=""/>
        <dsp:cNvSpPr/>
      </dsp:nvSpPr>
      <dsp:spPr>
        <a:xfrm>
          <a:off x="4793103" y="1992330"/>
          <a:ext cx="1380970" cy="552388"/>
        </a:xfrm>
        <a:prstGeom prst="chevron">
          <a:avLst/>
        </a:prstGeom>
        <a:solidFill>
          <a:schemeClr val="tx1">
            <a:lumMod val="65000"/>
            <a:lumOff val="3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svibanj</a:t>
          </a:r>
          <a:endParaRPr lang="hr-HR" sz="1300" kern="1200" dirty="0"/>
        </a:p>
      </dsp:txBody>
      <dsp:txXfrm>
        <a:off x="5069297" y="1992330"/>
        <a:ext cx="828582" cy="552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D2BDF-50CF-4DA7-A739-BFF10418D413}" type="datetimeFigureOut">
              <a:rPr lang="hr-HR" smtClean="0"/>
              <a:pPr/>
              <a:t>4.12.2018.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0F62F-E245-47F0-B059-A5D7733AA74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4893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6FEEF-DDD5-4167-8912-D8BC166ECA79}" type="datetimeFigureOut">
              <a:rPr lang="hr-HR" smtClean="0"/>
              <a:pPr/>
              <a:t>4.12.2018.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D1E282-BAB1-418A-A0CE-37C554B8C91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2713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1E282-BAB1-418A-A0CE-37C554B8C91D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179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4pPr>
            <a:lvl5pPr marL="20574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9pPr>
          </a:lstStyle>
          <a:p>
            <a:fld id="{D69B3FF3-058F-485B-9568-4EFA25D52E13}" type="slidenum">
              <a:rPr lang="en-GB" altLang="en-US">
                <a:solidFill>
                  <a:srgbClr val="000000"/>
                </a:solidFill>
                <a:latin typeface="Arial" panose="020B0604020202020204" pitchFamily="34" charset="0"/>
              </a:rPr>
              <a:pPr/>
              <a:t>5</a:t>
            </a:fld>
            <a:endParaRPr lang="en-GB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895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0886E-73D8-468B-ABFA-AB8EA7A55279}" type="datetime1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8AEB-2C67-4A92-90B9-A6728FC8643C}" type="datetime1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51B5-C6F7-4A17-BBAC-FD0A3C63952E}" type="datetime1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496" y="44624"/>
            <a:ext cx="8856984" cy="504056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ta-IN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92696"/>
            <a:ext cx="8784976" cy="554461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9D15-1AFC-4473-BA36-FF26079AD238}" type="datetime1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4C6E-C75D-4E57-BB09-FEEA94BDAD57}" type="datetime1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FD2E-E9F7-468C-A2CD-4CBE78ECF792}" type="datetime1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A5F9-C7E5-4CE1-A4B3-926D5DB78E8D}" type="datetime1">
              <a:rPr lang="en-US" smtClean="0"/>
              <a:t>12/4/2018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1A62A-5F79-4A2B-86DE-9B02FD9B41F8}" type="datetime1">
              <a:rPr lang="en-US" smtClean="0"/>
              <a:t>12/4/2018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C0D8E-2645-43FA-8F65-ACE3A5ED711F}" type="datetime1">
              <a:rPr lang="en-US" smtClean="0"/>
              <a:t>12/4/2018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D7E8B-3890-4ADF-B085-3DFF725E854C}" type="datetime1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FA5E1-3F6D-4F53-8691-420E87A06F21}" type="datetime1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03757-146D-460D-BD43-0BFE94B47D42}" type="datetime1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01"/>
          <a:stretch/>
        </p:blipFill>
        <p:spPr>
          <a:xfrm>
            <a:off x="0" y="1691829"/>
            <a:ext cx="9144000" cy="5157192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443" y="564527"/>
            <a:ext cx="2363381" cy="166435"/>
          </a:xfrm>
          <a:prstGeom prst="rect">
            <a:avLst/>
          </a:prstGeom>
        </p:spPr>
      </p:pic>
      <p:grpSp>
        <p:nvGrpSpPr>
          <p:cNvPr id="3" name="Grupa 2"/>
          <p:cNvGrpSpPr/>
          <p:nvPr/>
        </p:nvGrpSpPr>
        <p:grpSpPr>
          <a:xfrm>
            <a:off x="323528" y="314653"/>
            <a:ext cx="2952328" cy="830997"/>
            <a:chOff x="323528" y="314653"/>
            <a:chExt cx="2952328" cy="830997"/>
          </a:xfrm>
        </p:grpSpPr>
        <p:sp>
          <p:nvSpPr>
            <p:cNvPr id="2" name="TekstniOkvir 1"/>
            <p:cNvSpPr txBox="1"/>
            <p:nvPr/>
          </p:nvSpPr>
          <p:spPr>
            <a:xfrm>
              <a:off x="899592" y="314653"/>
              <a:ext cx="2376264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hr-HR" sz="1200" b="1" dirty="0" smtClean="0">
                  <a:latin typeface="Bell MT" panose="02020503060305020303" pitchFamily="18" charset="0"/>
                </a:rPr>
                <a:t>REPUBLIKA HRVATSKA</a:t>
              </a:r>
            </a:p>
            <a:p>
              <a:endParaRPr lang="hr-HR" sz="1200" b="1" dirty="0">
                <a:latin typeface="Bell MT" panose="02020503060305020303" pitchFamily="18" charset="0"/>
              </a:endParaRPr>
            </a:p>
            <a:p>
              <a:r>
                <a:rPr lang="hr-HR" sz="1200" b="1" dirty="0" smtClean="0">
                  <a:latin typeface="Bell MT" panose="02020503060305020303" pitchFamily="18" charset="0"/>
                </a:rPr>
                <a:t>MINISTARSTVO ZAŠTITE</a:t>
              </a:r>
            </a:p>
            <a:p>
              <a:r>
                <a:rPr lang="hr-HR" sz="1200" b="1" dirty="0" smtClean="0">
                  <a:latin typeface="Bell MT" panose="02020503060305020303" pitchFamily="18" charset="0"/>
                </a:rPr>
                <a:t>OKOLIŠA I ENERGETIKE</a:t>
              </a:r>
              <a:endParaRPr lang="hr-HR" sz="1200" b="1" dirty="0">
                <a:latin typeface="Bell MT" panose="02020503060305020303" pitchFamily="18" charset="0"/>
              </a:endParaRPr>
            </a:p>
          </p:txBody>
        </p:sp>
        <p:pic>
          <p:nvPicPr>
            <p:cNvPr id="10" name="Slika 9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38" t="4851" r="89374" b="85699"/>
            <a:stretch/>
          </p:blipFill>
          <p:spPr>
            <a:xfrm>
              <a:off x="323528" y="404664"/>
              <a:ext cx="648072" cy="648072"/>
            </a:xfrm>
            <a:prstGeom prst="rect">
              <a:avLst/>
            </a:prstGeom>
          </p:spPr>
        </p:pic>
      </p:grpSp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7" y="2852936"/>
            <a:ext cx="8785225" cy="17287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r-HR" altLang="en-US" sz="2800" dirty="0" smtClean="0"/>
              <a:t> </a:t>
            </a:r>
            <a:r>
              <a:rPr lang="hr-HR" sz="2800" b="1" dirty="0" smtClean="0"/>
              <a:t>„</a:t>
            </a:r>
            <a:r>
              <a:rPr lang="hr-HR" sz="2800" b="1" dirty="0" smtClean="0">
                <a:latin typeface="Verdana"/>
                <a:ea typeface="+mn-ea"/>
                <a:cs typeface="Verdana"/>
              </a:rPr>
              <a:t>Raspodjela </a:t>
            </a:r>
            <a:r>
              <a:rPr lang="hr-HR" sz="2800" b="1" dirty="0">
                <a:latin typeface="Verdana"/>
                <a:ea typeface="+mn-ea"/>
                <a:cs typeface="Verdana"/>
              </a:rPr>
              <a:t>emisijskih jedinica koja se dodjeljuju besplatno postrojenjima za razdoblje od 2021. do 2030. </a:t>
            </a:r>
            <a:r>
              <a:rPr lang="hr-HR" sz="2800" b="1" dirty="0" smtClean="0">
                <a:latin typeface="Verdana"/>
                <a:ea typeface="+mn-ea"/>
                <a:cs typeface="Verdana"/>
              </a:rPr>
              <a:t>godine</a:t>
            </a:r>
            <a:br>
              <a:rPr lang="hr-HR" sz="2800" b="1" dirty="0" smtClean="0">
                <a:latin typeface="Verdana"/>
                <a:ea typeface="+mn-ea"/>
                <a:cs typeface="Verdana"/>
              </a:rPr>
            </a:br>
            <a:r>
              <a:rPr lang="hr-HR" sz="2800" b="1" dirty="0" smtClean="0">
                <a:latin typeface="Verdana"/>
                <a:ea typeface="+mn-ea"/>
                <a:cs typeface="Verdana"/>
              </a:rPr>
              <a:t>-Rokovi</a:t>
            </a:r>
            <a:r>
              <a:rPr lang="hr-HR" sz="2800" b="1" dirty="0" smtClean="0"/>
              <a:t>“</a:t>
            </a:r>
            <a:r>
              <a:rPr lang="hr-HR" sz="2800" dirty="0"/>
              <a:t/>
            </a:r>
            <a:br>
              <a:rPr lang="hr-HR" sz="2800" dirty="0"/>
            </a:br>
            <a:endParaRPr lang="hr-HR" altLang="en-US" sz="2800" dirty="0" smtClean="0"/>
          </a:p>
        </p:txBody>
      </p:sp>
      <p:sp>
        <p:nvSpPr>
          <p:cNvPr id="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301208"/>
            <a:ext cx="9144000" cy="863600"/>
          </a:xfrm>
        </p:spPr>
        <p:txBody>
          <a:bodyPr>
            <a:normAutofit fontScale="70000" lnSpcReduction="20000"/>
          </a:bodyPr>
          <a:lstStyle/>
          <a:p>
            <a:pPr algn="ctr" eaLnBrk="1" hangingPunct="1">
              <a:lnSpc>
                <a:spcPct val="80000"/>
              </a:lnSpc>
              <a:defRPr/>
            </a:pPr>
            <a:endParaRPr lang="hr-HR" altLang="en-US" sz="2700" b="1" dirty="0" smtClean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1" hangingPunct="1">
              <a:lnSpc>
                <a:spcPct val="80000"/>
              </a:lnSpc>
              <a:defRPr/>
            </a:pPr>
            <a:r>
              <a:rPr lang="hr-HR" altLang="en-US" sz="20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Ministarstvo zaštite okoliša i energetike</a:t>
            </a:r>
          </a:p>
          <a:p>
            <a:pPr algn="ctr" eaLnBrk="1" hangingPunct="1">
              <a:lnSpc>
                <a:spcPct val="80000"/>
              </a:lnSpc>
              <a:defRPr/>
            </a:pPr>
            <a:endParaRPr lang="hr-HR" altLang="en-US" sz="20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1" hangingPunct="1">
              <a:lnSpc>
                <a:spcPct val="80000"/>
              </a:lnSpc>
              <a:defRPr/>
            </a:pPr>
            <a:r>
              <a:rPr lang="hr-HR" altLang="en-US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04</a:t>
            </a:r>
            <a:r>
              <a:rPr lang="hr-HR" altLang="en-US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prosinca </a:t>
            </a:r>
            <a:r>
              <a:rPr lang="hr-HR" altLang="en-US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2018.</a:t>
            </a:r>
          </a:p>
          <a:p>
            <a:pPr algn="ctr" eaLnBrk="1" hangingPunct="1">
              <a:lnSpc>
                <a:spcPct val="80000"/>
              </a:lnSpc>
              <a:defRPr/>
            </a:pPr>
            <a:endParaRPr lang="hr-HR" altLang="en-US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25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5544616"/>
          </a:xfrm>
        </p:spPr>
        <p:txBody>
          <a:bodyPr>
            <a:normAutofit/>
          </a:bodyPr>
          <a:lstStyle/>
          <a:p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Članak 11. EU ETS Direktive</a:t>
            </a:r>
          </a:p>
          <a:p>
            <a:pPr marL="0" indent="0">
              <a:buNone/>
            </a:pPr>
            <a:endParaRPr lang="hr-H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hr-HR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„Popis </a:t>
            </a:r>
            <a:r>
              <a:rPr lang="hr-HR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postrojenja obuhvaćenih ovom Direktivom </a:t>
            </a:r>
            <a:r>
              <a:rPr lang="hr-HR" sz="20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 petogodišnje razdoblje koje započinje 1. siječnja 2021. podnosi se do 30. rujna 2019.,</a:t>
            </a:r>
            <a:r>
              <a:rPr lang="hr-HR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popisi za svako sljedeće petogodišnje razdoblje dostavljaju se svakih pet godina nakon toga. Svaki popis uključuje informacije o proizvodnim aktivnostima, prijenosima topline i plinova, proizvodnji električne energije i emisijama na razini </a:t>
            </a:r>
            <a:r>
              <a:rPr lang="hr-HR" sz="2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potpostrojenja</a:t>
            </a:r>
            <a:r>
              <a:rPr lang="hr-HR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tijekom pet kalendarskih godina prije njihova dostavljanja. Besplatne emisijske jedinice dodjeljuju se samo postrojenjima koja su dostavila takve informacije.”.</a:t>
            </a:r>
          </a:p>
          <a:p>
            <a:pPr lvl="0"/>
            <a:endParaRPr lang="hr-H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sp>
        <p:nvSpPr>
          <p:cNvPr id="6" name="Pravokutnik 5"/>
          <p:cNvSpPr/>
          <p:nvPr/>
        </p:nvSpPr>
        <p:spPr>
          <a:xfrm>
            <a:off x="179512" y="236173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hr-H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Pravna osnova</a:t>
            </a:r>
            <a:endParaRPr kumimoji="1" lang="hr-HR" sz="2000" b="1" dirty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07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pic>
        <p:nvPicPr>
          <p:cNvPr id="4" name="Picture 2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92275"/>
            <a:ext cx="7704856" cy="5229200"/>
          </a:xfrm>
          <a:prstGeom prst="rect">
            <a:avLst/>
          </a:prstGeom>
          <a:noFill/>
        </p:spPr>
      </p:pic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Pravokutnik 5"/>
          <p:cNvSpPr/>
          <p:nvPr/>
        </p:nvSpPr>
        <p:spPr>
          <a:xfrm>
            <a:off x="179512" y="236173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hr-H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Tijek dodjele emisijskih jedinica i poslovi nadležnog tijela </a:t>
            </a:r>
            <a:endParaRPr kumimoji="1" lang="hr-HR" sz="2000" b="1" dirty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434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56984" cy="504056"/>
          </a:xfrm>
        </p:spPr>
        <p:txBody>
          <a:bodyPr>
            <a:normAutofit fontScale="90000"/>
          </a:bodyPr>
          <a:lstStyle/>
          <a:p>
            <a:r>
              <a:rPr lang="hr-H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Zahtjev za besplatnu dodjelu</a:t>
            </a:r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179512" y="1682219"/>
            <a:ext cx="8496944" cy="355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899795" algn="l"/>
              </a:tabLst>
            </a:pP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Zahtjev </a:t>
            </a:r>
            <a:r>
              <a:rPr lang="hr-H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 besplatnu dodjelu mora sadržavati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marL="342900" lvl="1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899795" algn="l"/>
              </a:tabLst>
            </a:pPr>
            <a:r>
              <a:rPr lang="hr-HR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izvješće </a:t>
            </a:r>
            <a:r>
              <a:rPr lang="hr-HR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osnovnim </a:t>
            </a:r>
            <a:r>
              <a:rPr lang="hr-HR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podacima  - </a:t>
            </a:r>
            <a:r>
              <a:rPr lang="hr-HR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NIMs</a:t>
            </a:r>
            <a:r>
              <a:rPr lang="hr-HR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tablica </a:t>
            </a:r>
            <a:r>
              <a:rPr lang="hr-HR" sz="16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GB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baseline data </a:t>
            </a:r>
            <a:r>
              <a:rPr lang="en-GB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</a:t>
            </a:r>
            <a:r>
              <a:rPr lang="hr-HR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lang="hr-HR" sz="16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sadrži </a:t>
            </a:r>
            <a:r>
              <a:rPr lang="hr-H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sve podatke relevantne za postrojenje i 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njegova </a:t>
            </a:r>
            <a:r>
              <a:rPr lang="hr-H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podpostrojenja</a:t>
            </a:r>
            <a:r>
              <a:rPr lang="hr-H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hr-H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1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899795" algn="l"/>
              </a:tabLst>
            </a:pPr>
            <a:r>
              <a:rPr lang="hr-HR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Metodološki Plan praćenja 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GB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monitoring </a:t>
            </a:r>
            <a:r>
              <a:rPr lang="en-GB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methodology </a:t>
            </a:r>
            <a:r>
              <a:rPr lang="en-GB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</a:t>
            </a:r>
            <a:r>
              <a:rPr lang="hr-HR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342900" lvl="1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899795" algn="l"/>
              </a:tabLst>
            </a:pPr>
            <a:r>
              <a:rPr lang="hr-HR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Izvješće o verifikaciji osnovnih podataka</a:t>
            </a:r>
            <a:endParaRPr lang="hr-HR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899795" algn="l"/>
              </a:tabLst>
            </a:pPr>
            <a:endParaRPr lang="hr-HR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899795" algn="l"/>
              </a:tabLst>
            </a:pPr>
            <a:endParaRPr lang="hr-HR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472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04331" y="1843683"/>
            <a:ext cx="2045753" cy="338554"/>
          </a:xfrm>
          <a:prstGeom prst="rect">
            <a:avLst/>
          </a:prstGeom>
          <a:solidFill>
            <a:srgbClr val="D7E3FF"/>
          </a:solidFill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1600" dirty="0" smtClean="0"/>
              <a:t>Razine proizvodnje</a:t>
            </a:r>
            <a:endParaRPr lang="en-GB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897313" y="1844824"/>
            <a:ext cx="825867" cy="338554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 err="1" smtClean="0"/>
              <a:t>Emis</a:t>
            </a:r>
            <a:r>
              <a:rPr lang="hr-HR" sz="1600" dirty="0" err="1" smtClean="0"/>
              <a:t>ije</a:t>
            </a:r>
            <a:endParaRPr lang="en-GB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4716016" y="1844824"/>
            <a:ext cx="1664238" cy="338554"/>
          </a:xfrm>
          <a:prstGeom prst="rect">
            <a:avLst/>
          </a:prstGeom>
          <a:solidFill>
            <a:srgbClr val="E7E7BF"/>
          </a:solidFill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1600" dirty="0" smtClean="0"/>
              <a:t>Tokovi energije</a:t>
            </a:r>
            <a:endParaRPr lang="en-GB" sz="1600" dirty="0"/>
          </a:p>
        </p:txBody>
      </p:sp>
      <p:sp>
        <p:nvSpPr>
          <p:cNvPr id="45062" name="TextBox 7"/>
          <p:cNvSpPr txBox="1">
            <a:spLocks noChangeArrowheads="1"/>
          </p:cNvSpPr>
          <p:nvPr/>
        </p:nvSpPr>
        <p:spPr bwMode="auto">
          <a:xfrm>
            <a:off x="146050" y="1818283"/>
            <a:ext cx="13160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1600" i="0">
                <a:solidFill>
                  <a:srgbClr val="000000"/>
                </a:solidFill>
              </a:rPr>
              <a:t>2014-2018</a:t>
            </a:r>
          </a:p>
        </p:txBody>
      </p:sp>
      <p:sp>
        <p:nvSpPr>
          <p:cNvPr id="45063" name="Rectangle 8"/>
          <p:cNvSpPr>
            <a:spLocks noChangeArrowheads="1"/>
          </p:cNvSpPr>
          <p:nvPr/>
        </p:nvSpPr>
        <p:spPr bwMode="auto">
          <a:xfrm>
            <a:off x="1585913" y="1700808"/>
            <a:ext cx="3455987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175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i="0"/>
          </a:p>
        </p:txBody>
      </p:sp>
      <p:sp>
        <p:nvSpPr>
          <p:cNvPr id="45064" name="Rectangle 9"/>
          <p:cNvSpPr>
            <a:spLocks noChangeArrowheads="1"/>
          </p:cNvSpPr>
          <p:nvPr/>
        </p:nvSpPr>
        <p:spPr bwMode="auto">
          <a:xfrm>
            <a:off x="1585913" y="1700808"/>
            <a:ext cx="4870400" cy="574675"/>
          </a:xfrm>
          <a:prstGeom prst="rect">
            <a:avLst/>
          </a:prstGeom>
          <a:noFill/>
          <a:ln w="19050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175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i="0"/>
          </a:p>
        </p:txBody>
      </p:sp>
      <p:sp>
        <p:nvSpPr>
          <p:cNvPr id="45065" name="TextBox 10"/>
          <p:cNvSpPr txBox="1">
            <a:spLocks noChangeArrowheads="1"/>
          </p:cNvSpPr>
          <p:nvPr/>
        </p:nvSpPr>
        <p:spPr bwMode="auto">
          <a:xfrm>
            <a:off x="6603542" y="1684553"/>
            <a:ext cx="24329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hr-HR" sz="1200" b="1" i="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hr-HR" sz="1200" i="0" dirty="0" smtClean="0">
                <a:solidFill>
                  <a:schemeClr val="tx1"/>
                </a:solidFill>
              </a:rPr>
              <a:t> </a:t>
            </a:r>
            <a:r>
              <a:rPr lang="hr-HR" sz="1200" b="1" i="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Izvješće o </a:t>
            </a:r>
            <a:r>
              <a:rPr lang="hr-HR" sz="1200" b="1" i="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osnovnim podacima </a:t>
            </a:r>
            <a:endParaRPr lang="en-GB" altLang="en-US" sz="1200" i="0" dirty="0">
              <a:solidFill>
                <a:schemeClr val="tx1"/>
              </a:solidFill>
            </a:endParaRPr>
          </a:p>
        </p:txBody>
      </p:sp>
      <p:sp>
        <p:nvSpPr>
          <p:cNvPr id="45066" name="TextBox 11"/>
          <p:cNvSpPr txBox="1">
            <a:spLocks noChangeArrowheads="1"/>
          </p:cNvSpPr>
          <p:nvPr/>
        </p:nvSpPr>
        <p:spPr bwMode="auto">
          <a:xfrm>
            <a:off x="6757988" y="2132856"/>
            <a:ext cx="14013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1400" i="0" dirty="0">
                <a:solidFill>
                  <a:schemeClr val="tx1"/>
                </a:solidFill>
              </a:rPr>
              <a:t>= </a:t>
            </a:r>
            <a:r>
              <a:rPr lang="hr-HR" altLang="en-US" sz="1400" i="0" dirty="0" smtClean="0">
                <a:solidFill>
                  <a:schemeClr val="tx1"/>
                </a:solidFill>
              </a:rPr>
              <a:t>opseg </a:t>
            </a:r>
            <a:r>
              <a:rPr lang="en-GB" altLang="en-US" sz="1400" i="0" dirty="0" smtClean="0">
                <a:solidFill>
                  <a:schemeClr val="tx1"/>
                </a:solidFill>
              </a:rPr>
              <a:t>MMP</a:t>
            </a:r>
            <a:endParaRPr lang="en-GB" altLang="en-US" sz="1400" i="0" dirty="0">
              <a:solidFill>
                <a:schemeClr val="tx1"/>
              </a:solidFill>
            </a:endParaRPr>
          </a:p>
        </p:txBody>
      </p:sp>
      <p:sp>
        <p:nvSpPr>
          <p:cNvPr id="45070" name="TextBox 15"/>
          <p:cNvSpPr txBox="1">
            <a:spLocks noChangeArrowheads="1"/>
          </p:cNvSpPr>
          <p:nvPr/>
        </p:nvSpPr>
        <p:spPr bwMode="auto">
          <a:xfrm>
            <a:off x="158750" y="5112346"/>
            <a:ext cx="13160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1600" i="0">
                <a:solidFill>
                  <a:srgbClr val="000000"/>
                </a:solidFill>
              </a:rPr>
              <a:t>2019-2023</a:t>
            </a:r>
          </a:p>
        </p:txBody>
      </p:sp>
      <p:sp>
        <p:nvSpPr>
          <p:cNvPr id="45071" name="Rectangle 16"/>
          <p:cNvSpPr>
            <a:spLocks noChangeArrowheads="1"/>
          </p:cNvSpPr>
          <p:nvPr/>
        </p:nvSpPr>
        <p:spPr bwMode="auto">
          <a:xfrm>
            <a:off x="1598613" y="4993283"/>
            <a:ext cx="3455987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175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i="0"/>
          </a:p>
        </p:txBody>
      </p:sp>
      <p:sp>
        <p:nvSpPr>
          <p:cNvPr id="45072" name="Rectangle 17"/>
          <p:cNvSpPr>
            <a:spLocks noChangeArrowheads="1"/>
          </p:cNvSpPr>
          <p:nvPr/>
        </p:nvSpPr>
        <p:spPr bwMode="auto">
          <a:xfrm>
            <a:off x="1670050" y="4980176"/>
            <a:ext cx="4857700" cy="576263"/>
          </a:xfrm>
          <a:prstGeom prst="rect">
            <a:avLst/>
          </a:prstGeom>
          <a:noFill/>
          <a:ln w="19050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175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i="0"/>
          </a:p>
        </p:txBody>
      </p:sp>
      <p:sp>
        <p:nvSpPr>
          <p:cNvPr id="21" name="TextBox 20"/>
          <p:cNvSpPr txBox="1"/>
          <p:nvPr/>
        </p:nvSpPr>
        <p:spPr>
          <a:xfrm>
            <a:off x="1670050" y="2427883"/>
            <a:ext cx="2045753" cy="338554"/>
          </a:xfrm>
          <a:prstGeom prst="rect">
            <a:avLst/>
          </a:prstGeom>
          <a:solidFill>
            <a:srgbClr val="D7E3FF"/>
          </a:solidFill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1600" dirty="0"/>
              <a:t>Razine proizvodnje</a:t>
            </a:r>
            <a:endParaRPr lang="en-GB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1684338" y="2916833"/>
            <a:ext cx="2045753" cy="338554"/>
          </a:xfrm>
          <a:prstGeom prst="rect">
            <a:avLst/>
          </a:prstGeom>
          <a:solidFill>
            <a:srgbClr val="D7E3FF"/>
          </a:solidFill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1600" dirty="0"/>
              <a:t>Razine proizvodnje</a:t>
            </a:r>
            <a:endParaRPr lang="en-GB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1657350" y="3453408"/>
            <a:ext cx="2045753" cy="338554"/>
          </a:xfrm>
          <a:prstGeom prst="rect">
            <a:avLst/>
          </a:prstGeom>
          <a:solidFill>
            <a:srgbClr val="D7E3FF"/>
          </a:solidFill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1600" dirty="0"/>
              <a:t>Razine proizvodnje</a:t>
            </a:r>
            <a:endParaRPr lang="en-GB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1657350" y="3974108"/>
            <a:ext cx="2045753" cy="338554"/>
          </a:xfrm>
          <a:prstGeom prst="rect">
            <a:avLst/>
          </a:prstGeom>
          <a:solidFill>
            <a:srgbClr val="D7E3FF"/>
          </a:solidFill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1600" dirty="0"/>
              <a:t>Razine proizvodnje</a:t>
            </a:r>
            <a:endParaRPr lang="en-GB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1658938" y="4486871"/>
            <a:ext cx="2045753" cy="338554"/>
          </a:xfrm>
          <a:prstGeom prst="rect">
            <a:avLst/>
          </a:prstGeom>
          <a:solidFill>
            <a:srgbClr val="D7E3FF"/>
          </a:solidFill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1600" dirty="0"/>
              <a:t>Razine proizvodnje</a:t>
            </a:r>
            <a:endParaRPr lang="en-GB" sz="1600" dirty="0"/>
          </a:p>
        </p:txBody>
      </p:sp>
      <p:sp>
        <p:nvSpPr>
          <p:cNvPr id="45079" name="TextBox 25"/>
          <p:cNvSpPr txBox="1">
            <a:spLocks noChangeArrowheads="1"/>
          </p:cNvSpPr>
          <p:nvPr/>
        </p:nvSpPr>
        <p:spPr bwMode="auto">
          <a:xfrm>
            <a:off x="449263" y="2432646"/>
            <a:ext cx="8350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1600" i="0">
                <a:solidFill>
                  <a:srgbClr val="000000"/>
                </a:solidFill>
              </a:rPr>
              <a:t>2019*</a:t>
            </a:r>
          </a:p>
        </p:txBody>
      </p:sp>
      <p:sp>
        <p:nvSpPr>
          <p:cNvPr id="45080" name="TextBox 26"/>
          <p:cNvSpPr txBox="1">
            <a:spLocks noChangeArrowheads="1"/>
          </p:cNvSpPr>
          <p:nvPr/>
        </p:nvSpPr>
        <p:spPr bwMode="auto">
          <a:xfrm>
            <a:off x="465138" y="2916833"/>
            <a:ext cx="8334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1600" i="0">
                <a:solidFill>
                  <a:srgbClr val="000000"/>
                </a:solidFill>
              </a:rPr>
              <a:t>2020*</a:t>
            </a:r>
          </a:p>
        </p:txBody>
      </p:sp>
      <p:sp>
        <p:nvSpPr>
          <p:cNvPr id="45081" name="TextBox 27"/>
          <p:cNvSpPr txBox="1">
            <a:spLocks noChangeArrowheads="1"/>
          </p:cNvSpPr>
          <p:nvPr/>
        </p:nvSpPr>
        <p:spPr bwMode="auto">
          <a:xfrm>
            <a:off x="469900" y="3453408"/>
            <a:ext cx="7032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1600" i="0">
                <a:solidFill>
                  <a:srgbClr val="000000"/>
                </a:solidFill>
              </a:rPr>
              <a:t>2021</a:t>
            </a:r>
          </a:p>
        </p:txBody>
      </p:sp>
      <p:sp>
        <p:nvSpPr>
          <p:cNvPr id="45082" name="TextBox 28"/>
          <p:cNvSpPr txBox="1">
            <a:spLocks noChangeArrowheads="1"/>
          </p:cNvSpPr>
          <p:nvPr/>
        </p:nvSpPr>
        <p:spPr bwMode="auto">
          <a:xfrm>
            <a:off x="469900" y="3980458"/>
            <a:ext cx="703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1600" i="0">
                <a:solidFill>
                  <a:srgbClr val="000000"/>
                </a:solidFill>
              </a:rPr>
              <a:t>2022</a:t>
            </a:r>
          </a:p>
        </p:txBody>
      </p:sp>
      <p:sp>
        <p:nvSpPr>
          <p:cNvPr id="45083" name="TextBox 29"/>
          <p:cNvSpPr txBox="1">
            <a:spLocks noChangeArrowheads="1"/>
          </p:cNvSpPr>
          <p:nvPr/>
        </p:nvSpPr>
        <p:spPr bwMode="auto">
          <a:xfrm>
            <a:off x="469900" y="4486871"/>
            <a:ext cx="7032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1600" i="0">
                <a:solidFill>
                  <a:srgbClr val="000000"/>
                </a:solidFill>
              </a:rPr>
              <a:t>2023</a:t>
            </a:r>
          </a:p>
        </p:txBody>
      </p:sp>
      <p:sp>
        <p:nvSpPr>
          <p:cNvPr id="45084" name="TextBox 30"/>
          <p:cNvSpPr txBox="1">
            <a:spLocks noChangeArrowheads="1"/>
          </p:cNvSpPr>
          <p:nvPr/>
        </p:nvSpPr>
        <p:spPr bwMode="auto">
          <a:xfrm>
            <a:off x="146050" y="6383044"/>
            <a:ext cx="568627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hr-HR" altLang="en-US" sz="1400" i="0" dirty="0" smtClean="0">
                <a:solidFill>
                  <a:srgbClr val="C00000"/>
                </a:solidFill>
              </a:rPr>
              <a:t>* Početni datum praćenja- treba utvrditi!</a:t>
            </a:r>
          </a:p>
        </p:txBody>
      </p:sp>
      <p:sp>
        <p:nvSpPr>
          <p:cNvPr id="45085" name="Curved Left Arrow 31"/>
          <p:cNvSpPr>
            <a:spLocks noChangeArrowheads="1"/>
          </p:cNvSpPr>
          <p:nvPr/>
        </p:nvSpPr>
        <p:spPr bwMode="auto">
          <a:xfrm>
            <a:off x="3408363" y="2670771"/>
            <a:ext cx="658812" cy="1816100"/>
          </a:xfrm>
          <a:prstGeom prst="curvedLeftArrow">
            <a:avLst>
              <a:gd name="adj1" fmla="val 25027"/>
              <a:gd name="adj2" fmla="val 50040"/>
              <a:gd name="adj3" fmla="val 25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175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i="0"/>
          </a:p>
        </p:txBody>
      </p:sp>
      <p:sp>
        <p:nvSpPr>
          <p:cNvPr id="45086" name="Curved Left Arrow 32"/>
          <p:cNvSpPr>
            <a:spLocks noChangeArrowheads="1"/>
          </p:cNvSpPr>
          <p:nvPr/>
        </p:nvSpPr>
        <p:spPr bwMode="auto">
          <a:xfrm>
            <a:off x="3738563" y="2772371"/>
            <a:ext cx="1016000" cy="1884362"/>
          </a:xfrm>
          <a:prstGeom prst="curvedLeftArrow">
            <a:avLst>
              <a:gd name="adj1" fmla="val 24995"/>
              <a:gd name="adj2" fmla="val 49999"/>
              <a:gd name="adj3" fmla="val 25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175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i="0"/>
          </a:p>
        </p:txBody>
      </p:sp>
      <p:sp>
        <p:nvSpPr>
          <p:cNvPr id="45087" name="Left Arrow 33"/>
          <p:cNvSpPr>
            <a:spLocks noChangeArrowheads="1"/>
          </p:cNvSpPr>
          <p:nvPr/>
        </p:nvSpPr>
        <p:spPr bwMode="auto">
          <a:xfrm>
            <a:off x="4427538" y="3974108"/>
            <a:ext cx="1092200" cy="174625"/>
          </a:xfrm>
          <a:prstGeom prst="leftArrow">
            <a:avLst>
              <a:gd name="adj1" fmla="val 50000"/>
              <a:gd name="adj2" fmla="val 4997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175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i="0"/>
          </a:p>
        </p:txBody>
      </p:sp>
      <p:sp>
        <p:nvSpPr>
          <p:cNvPr id="45089" name="Curved Left Arrow 35"/>
          <p:cNvSpPr>
            <a:spLocks noChangeArrowheads="1"/>
          </p:cNvSpPr>
          <p:nvPr/>
        </p:nvSpPr>
        <p:spPr bwMode="auto">
          <a:xfrm>
            <a:off x="5364163" y="3713758"/>
            <a:ext cx="1393825" cy="942975"/>
          </a:xfrm>
          <a:prstGeom prst="curvedLeftArrow">
            <a:avLst>
              <a:gd name="adj1" fmla="val 25000"/>
              <a:gd name="adj2" fmla="val 50000"/>
              <a:gd name="adj3" fmla="val 24971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175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i="0"/>
          </a:p>
        </p:txBody>
      </p:sp>
      <p:sp>
        <p:nvSpPr>
          <p:cNvPr id="45090" name="Rectangle 36"/>
          <p:cNvSpPr>
            <a:spLocks noChangeArrowheads="1"/>
          </p:cNvSpPr>
          <p:nvPr/>
        </p:nvSpPr>
        <p:spPr bwMode="auto">
          <a:xfrm>
            <a:off x="665163" y="981075"/>
            <a:ext cx="1385887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175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i="0"/>
          </a:p>
        </p:txBody>
      </p:sp>
      <p:sp>
        <p:nvSpPr>
          <p:cNvPr id="45091" name="Curved Left Arrow 37"/>
          <p:cNvSpPr>
            <a:spLocks noChangeArrowheads="1"/>
          </p:cNvSpPr>
          <p:nvPr/>
        </p:nvSpPr>
        <p:spPr bwMode="auto">
          <a:xfrm>
            <a:off x="3839269" y="2521546"/>
            <a:ext cx="1008063" cy="2671762"/>
          </a:xfrm>
          <a:prstGeom prst="curvedLeftArrow">
            <a:avLst>
              <a:gd name="adj1" fmla="val 25019"/>
              <a:gd name="adj2" fmla="val 57437"/>
              <a:gd name="adj3" fmla="val 28005"/>
            </a:avLst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175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i="0"/>
          </a:p>
        </p:txBody>
      </p:sp>
      <p:sp>
        <p:nvSpPr>
          <p:cNvPr id="45092" name="Curved Left Arrow 38"/>
          <p:cNvSpPr>
            <a:spLocks noChangeArrowheads="1"/>
          </p:cNvSpPr>
          <p:nvPr/>
        </p:nvSpPr>
        <p:spPr bwMode="auto">
          <a:xfrm>
            <a:off x="3839269" y="2962871"/>
            <a:ext cx="1008063" cy="2230437"/>
          </a:xfrm>
          <a:prstGeom prst="curvedLeftArrow">
            <a:avLst>
              <a:gd name="adj1" fmla="val 25025"/>
              <a:gd name="adj2" fmla="val 57456"/>
              <a:gd name="adj3" fmla="val 28005"/>
            </a:avLst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175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i="0"/>
          </a:p>
        </p:txBody>
      </p:sp>
      <p:sp>
        <p:nvSpPr>
          <p:cNvPr id="45093" name="Curved Left Arrow 39"/>
          <p:cNvSpPr>
            <a:spLocks noChangeArrowheads="1"/>
          </p:cNvSpPr>
          <p:nvPr/>
        </p:nvSpPr>
        <p:spPr bwMode="auto">
          <a:xfrm>
            <a:off x="3851969" y="3453408"/>
            <a:ext cx="1008063" cy="1724025"/>
          </a:xfrm>
          <a:prstGeom prst="curvedLeftArrow">
            <a:avLst>
              <a:gd name="adj1" fmla="val 25036"/>
              <a:gd name="adj2" fmla="val 57483"/>
              <a:gd name="adj3" fmla="val 28005"/>
            </a:avLst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175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i="0"/>
          </a:p>
        </p:txBody>
      </p:sp>
      <p:sp>
        <p:nvSpPr>
          <p:cNvPr id="45094" name="Curved Left Arrow 40"/>
          <p:cNvSpPr>
            <a:spLocks noChangeArrowheads="1"/>
          </p:cNvSpPr>
          <p:nvPr/>
        </p:nvSpPr>
        <p:spPr bwMode="auto">
          <a:xfrm>
            <a:off x="3851970" y="3974108"/>
            <a:ext cx="1008062" cy="1212850"/>
          </a:xfrm>
          <a:prstGeom prst="curvedLeftArrow">
            <a:avLst>
              <a:gd name="adj1" fmla="val 25015"/>
              <a:gd name="adj2" fmla="val 57445"/>
              <a:gd name="adj3" fmla="val 28005"/>
            </a:avLst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175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i="0"/>
          </a:p>
        </p:txBody>
      </p:sp>
      <p:sp>
        <p:nvSpPr>
          <p:cNvPr id="45095" name="TextBox 41"/>
          <p:cNvSpPr txBox="1">
            <a:spLocks noChangeArrowheads="1"/>
          </p:cNvSpPr>
          <p:nvPr/>
        </p:nvSpPr>
        <p:spPr bwMode="auto">
          <a:xfrm>
            <a:off x="5164440" y="3465846"/>
            <a:ext cx="37305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hr-HR" altLang="en-US" sz="1400" i="0" dirty="0" smtClean="0">
                <a:solidFill>
                  <a:srgbClr val="000000"/>
                </a:solidFill>
              </a:rPr>
              <a:t>Godišnji izvještaj o razinama aktivnosti</a:t>
            </a:r>
            <a:endParaRPr lang="en-GB" altLang="en-US" sz="1400" i="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1400" i="0" dirty="0" smtClean="0">
                <a:solidFill>
                  <a:srgbClr val="000000"/>
                </a:solidFill>
              </a:rPr>
              <a:t>(</a:t>
            </a:r>
            <a:r>
              <a:rPr lang="hr-HR" altLang="en-US" sz="1400" i="0" dirty="0" smtClean="0">
                <a:solidFill>
                  <a:srgbClr val="000000"/>
                </a:solidFill>
              </a:rPr>
              <a:t>temelj na </a:t>
            </a:r>
            <a:r>
              <a:rPr lang="en-GB" altLang="en-US" sz="1400" i="0" dirty="0" smtClean="0">
                <a:solidFill>
                  <a:srgbClr val="000000"/>
                </a:solidFill>
              </a:rPr>
              <a:t>MMP</a:t>
            </a:r>
            <a:r>
              <a:rPr lang="en-GB" altLang="en-US" sz="1400" i="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45096" name="TextBox 43"/>
          <p:cNvSpPr txBox="1">
            <a:spLocks noChangeArrowheads="1"/>
          </p:cNvSpPr>
          <p:nvPr/>
        </p:nvSpPr>
        <p:spPr bwMode="auto">
          <a:xfrm>
            <a:off x="5523160" y="2737446"/>
            <a:ext cx="4089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hr-HR" altLang="en-US" sz="1600" i="0" dirty="0" smtClean="0">
                <a:solidFill>
                  <a:srgbClr val="C00000"/>
                </a:solidFill>
              </a:rPr>
              <a:t>Početak praćenja</a:t>
            </a:r>
            <a:endParaRPr lang="en-GB" altLang="en-US" sz="1600" i="0" dirty="0">
              <a:solidFill>
                <a:srgbClr val="C00000"/>
              </a:solidFill>
            </a:endParaRPr>
          </a:p>
        </p:txBody>
      </p:sp>
      <p:sp>
        <p:nvSpPr>
          <p:cNvPr id="45097" name="Left Arrow 45"/>
          <p:cNvSpPr>
            <a:spLocks noChangeArrowheads="1"/>
          </p:cNvSpPr>
          <p:nvPr/>
        </p:nvSpPr>
        <p:spPr bwMode="auto">
          <a:xfrm>
            <a:off x="4699045" y="2826346"/>
            <a:ext cx="808037" cy="179387"/>
          </a:xfrm>
          <a:prstGeom prst="leftArrow">
            <a:avLst>
              <a:gd name="adj1" fmla="val 50000"/>
              <a:gd name="adj2" fmla="val 49695"/>
            </a:avLst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175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i="0"/>
          </a:p>
        </p:txBody>
      </p:sp>
      <p:pic>
        <p:nvPicPr>
          <p:cNvPr id="42" name="Slika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sp>
        <p:nvSpPr>
          <p:cNvPr id="43" name="Pravokutnik 42"/>
          <p:cNvSpPr/>
          <p:nvPr/>
        </p:nvSpPr>
        <p:spPr>
          <a:xfrm>
            <a:off x="180528" y="188640"/>
            <a:ext cx="87389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Obveze </a:t>
            </a:r>
            <a:r>
              <a:rPr lang="hr-HR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praćenja i izvješćivanja za potrebe besplatne dodjele u 4. razdoblju trgovanja na razini </a:t>
            </a:r>
            <a:r>
              <a:rPr lang="hr-HR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podpostrojenja</a:t>
            </a:r>
            <a:endParaRPr lang="hr-H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4" name="TextBox 4"/>
          <p:cNvSpPr txBox="1"/>
          <p:nvPr/>
        </p:nvSpPr>
        <p:spPr>
          <a:xfrm>
            <a:off x="1676827" y="5060380"/>
            <a:ext cx="2045753" cy="338554"/>
          </a:xfrm>
          <a:prstGeom prst="rect">
            <a:avLst/>
          </a:prstGeom>
          <a:solidFill>
            <a:srgbClr val="D7E3FF"/>
          </a:solidFill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1600" dirty="0" smtClean="0"/>
              <a:t>Razine proizvodnje</a:t>
            </a:r>
            <a:endParaRPr lang="en-GB" sz="1600" dirty="0"/>
          </a:p>
        </p:txBody>
      </p:sp>
      <p:sp>
        <p:nvSpPr>
          <p:cNvPr id="45" name="TextBox 5"/>
          <p:cNvSpPr txBox="1"/>
          <p:nvPr/>
        </p:nvSpPr>
        <p:spPr>
          <a:xfrm>
            <a:off x="3779912" y="5034662"/>
            <a:ext cx="825867" cy="338554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 err="1" smtClean="0"/>
              <a:t>Emis</a:t>
            </a:r>
            <a:r>
              <a:rPr lang="hr-HR" sz="1600" dirty="0" err="1" smtClean="0"/>
              <a:t>ije</a:t>
            </a:r>
            <a:endParaRPr lang="en-GB" sz="1600" dirty="0"/>
          </a:p>
        </p:txBody>
      </p:sp>
      <p:sp>
        <p:nvSpPr>
          <p:cNvPr id="46" name="TextBox 6"/>
          <p:cNvSpPr txBox="1"/>
          <p:nvPr/>
        </p:nvSpPr>
        <p:spPr>
          <a:xfrm>
            <a:off x="4688512" y="5013176"/>
            <a:ext cx="1664238" cy="338554"/>
          </a:xfrm>
          <a:prstGeom prst="rect">
            <a:avLst/>
          </a:prstGeom>
          <a:solidFill>
            <a:srgbClr val="E7E7BF"/>
          </a:solidFill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1600" dirty="0" smtClean="0"/>
              <a:t>Tokovi energije</a:t>
            </a:r>
            <a:endParaRPr lang="en-GB" sz="1600" dirty="0"/>
          </a:p>
        </p:txBody>
      </p:sp>
      <p:sp>
        <p:nvSpPr>
          <p:cNvPr id="47" name="TextBox 10"/>
          <p:cNvSpPr txBox="1">
            <a:spLocks noChangeArrowheads="1"/>
          </p:cNvSpPr>
          <p:nvPr/>
        </p:nvSpPr>
        <p:spPr bwMode="auto">
          <a:xfrm>
            <a:off x="6628456" y="5005405"/>
            <a:ext cx="24329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hr-HR" sz="1200" b="1" i="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hr-HR" sz="1200" i="0" dirty="0" smtClean="0">
                <a:solidFill>
                  <a:schemeClr val="tx1"/>
                </a:solidFill>
              </a:rPr>
              <a:t> </a:t>
            </a:r>
            <a:r>
              <a:rPr lang="hr-HR" sz="1200" b="1" i="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Izvješće </a:t>
            </a:r>
            <a:r>
              <a:rPr lang="hr-HR" sz="1200" b="1" i="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o osnovnim podacima </a:t>
            </a:r>
            <a:endParaRPr lang="en-GB" altLang="en-US" sz="1200" i="0" dirty="0">
              <a:solidFill>
                <a:schemeClr val="tx1"/>
              </a:solidFill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79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upa 43"/>
          <p:cNvGrpSpPr/>
          <p:nvPr/>
        </p:nvGrpSpPr>
        <p:grpSpPr>
          <a:xfrm>
            <a:off x="1006192" y="4204936"/>
            <a:ext cx="1621592" cy="369602"/>
            <a:chOff x="2507846" y="2686119"/>
            <a:chExt cx="1416295" cy="369602"/>
          </a:xfrm>
        </p:grpSpPr>
        <p:sp>
          <p:nvSpPr>
            <p:cNvPr id="45" name="Ševron 44"/>
            <p:cNvSpPr/>
            <p:nvPr/>
          </p:nvSpPr>
          <p:spPr>
            <a:xfrm>
              <a:off x="2507846" y="2686119"/>
              <a:ext cx="1416295" cy="369602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Ševron 4"/>
            <p:cNvSpPr txBox="1"/>
            <p:nvPr/>
          </p:nvSpPr>
          <p:spPr>
            <a:xfrm>
              <a:off x="2692647" y="2686119"/>
              <a:ext cx="1046693" cy="3696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2007" tIns="17336" rIns="17336" bIns="17336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300" b="1" kern="1200" dirty="0" smtClean="0">
                  <a:solidFill>
                    <a:schemeClr val="tx1"/>
                  </a:solidFill>
                </a:rPr>
                <a:t>Pregled NEC</a:t>
              </a:r>
              <a:endParaRPr lang="hr-HR" sz="13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Grupa 33"/>
          <p:cNvGrpSpPr/>
          <p:nvPr/>
        </p:nvGrpSpPr>
        <p:grpSpPr>
          <a:xfrm>
            <a:off x="6316963" y="4243514"/>
            <a:ext cx="2720227" cy="369602"/>
            <a:chOff x="2507846" y="2686119"/>
            <a:chExt cx="1416295" cy="369602"/>
          </a:xfrm>
        </p:grpSpPr>
        <p:sp>
          <p:nvSpPr>
            <p:cNvPr id="35" name="Ševron 34"/>
            <p:cNvSpPr/>
            <p:nvPr/>
          </p:nvSpPr>
          <p:spPr>
            <a:xfrm>
              <a:off x="2507846" y="2686119"/>
              <a:ext cx="1416295" cy="369602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Ševron 4"/>
            <p:cNvSpPr txBox="1"/>
            <p:nvPr/>
          </p:nvSpPr>
          <p:spPr>
            <a:xfrm>
              <a:off x="2692647" y="2686119"/>
              <a:ext cx="1046693" cy="3696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2007" tIns="17336" rIns="17336" bIns="17336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300" b="1" kern="1200" dirty="0" smtClean="0">
                  <a:solidFill>
                    <a:schemeClr val="tx1"/>
                  </a:solidFill>
                </a:rPr>
                <a:t>Pregled </a:t>
              </a:r>
              <a:r>
                <a:rPr lang="hr-HR" sz="1300" b="1" kern="1200" dirty="0" err="1" smtClean="0">
                  <a:solidFill>
                    <a:schemeClr val="tx1"/>
                  </a:solidFill>
                </a:rPr>
                <a:t>NIMs</a:t>
              </a:r>
              <a:endParaRPr lang="hr-HR" sz="1300" b="1" kern="12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graphicFrame>
        <p:nvGraphicFramePr>
          <p:cNvPr id="9" name="Rezervirano mjesto sadržaja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1696252"/>
              </p:ext>
            </p:extLst>
          </p:nvPr>
        </p:nvGraphicFramePr>
        <p:xfrm>
          <a:off x="179512" y="1574471"/>
          <a:ext cx="7633543" cy="4537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Pravokutnik 11"/>
          <p:cNvSpPr/>
          <p:nvPr/>
        </p:nvSpPr>
        <p:spPr>
          <a:xfrm>
            <a:off x="539779" y="1662040"/>
            <a:ext cx="1325339" cy="954107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hr-HR" sz="1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Dostava NEC obrasca 15.1.2019.</a:t>
            </a:r>
            <a:endParaRPr lang="hr-HR" sz="1400" b="1" dirty="0">
              <a:solidFill>
                <a:srgbClr val="FF0000"/>
              </a:solidFill>
            </a:endParaRPr>
          </a:p>
        </p:txBody>
      </p:sp>
      <p:cxnSp>
        <p:nvCxnSpPr>
          <p:cNvPr id="13" name="Ravni poveznik sa strelicom 12"/>
          <p:cNvCxnSpPr/>
          <p:nvPr/>
        </p:nvCxnSpPr>
        <p:spPr>
          <a:xfrm flipV="1">
            <a:off x="2771800" y="2708920"/>
            <a:ext cx="0" cy="10801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Pravokutnik 13"/>
          <p:cNvSpPr/>
          <p:nvPr/>
        </p:nvSpPr>
        <p:spPr>
          <a:xfrm>
            <a:off x="2381540" y="1664433"/>
            <a:ext cx="1501323" cy="954107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hr-HR" sz="1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Dostava Izvješća o emisijama 1.3.2019.</a:t>
            </a:r>
            <a:endParaRPr lang="hr-HR" sz="1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5" name="Ravni poveznik sa strelicom 14"/>
          <p:cNvCxnSpPr/>
          <p:nvPr/>
        </p:nvCxnSpPr>
        <p:spPr>
          <a:xfrm>
            <a:off x="6316963" y="3861602"/>
            <a:ext cx="0" cy="121394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Pravokutnik 17"/>
          <p:cNvSpPr/>
          <p:nvPr/>
        </p:nvSpPr>
        <p:spPr>
          <a:xfrm>
            <a:off x="5707178" y="5065787"/>
            <a:ext cx="1285299" cy="138499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hr-HR" sz="1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Dostava </a:t>
            </a:r>
            <a:r>
              <a:rPr lang="hr-HR" sz="1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NIMs</a:t>
            </a:r>
            <a:r>
              <a:rPr lang="hr-HR" sz="1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 </a:t>
            </a:r>
            <a:r>
              <a:rPr lang="hr-HR" sz="1400" b="1" dirty="0" err="1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verifikacij.izvješća</a:t>
            </a:r>
            <a:r>
              <a:rPr lang="hr-HR" sz="1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(30.05.2019.)</a:t>
            </a:r>
            <a:endParaRPr lang="hr-HR" sz="1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9" name="Ravni poveznik sa strelicom 18"/>
          <p:cNvCxnSpPr/>
          <p:nvPr/>
        </p:nvCxnSpPr>
        <p:spPr>
          <a:xfrm>
            <a:off x="2123728" y="3933056"/>
            <a:ext cx="29439" cy="125531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Pravokutnik 19"/>
          <p:cNvSpPr/>
          <p:nvPr/>
        </p:nvSpPr>
        <p:spPr>
          <a:xfrm>
            <a:off x="1718050" y="5188370"/>
            <a:ext cx="1701821" cy="73866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hr-HR" sz="1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Dostava </a:t>
            </a:r>
            <a:r>
              <a:rPr lang="hr-HR" sz="1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Metodološkog Plana</a:t>
            </a:r>
            <a:endParaRPr lang="hr-HR" sz="1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3" name="Grupa 22"/>
          <p:cNvGrpSpPr/>
          <p:nvPr/>
        </p:nvGrpSpPr>
        <p:grpSpPr>
          <a:xfrm>
            <a:off x="179513" y="3168910"/>
            <a:ext cx="2448272" cy="369602"/>
            <a:chOff x="2507846" y="2686119"/>
            <a:chExt cx="1416295" cy="369602"/>
          </a:xfrm>
        </p:grpSpPr>
        <p:sp>
          <p:nvSpPr>
            <p:cNvPr id="24" name="Ševron 23"/>
            <p:cNvSpPr/>
            <p:nvPr/>
          </p:nvSpPr>
          <p:spPr>
            <a:xfrm>
              <a:off x="2507846" y="2686119"/>
              <a:ext cx="1416295" cy="369602"/>
            </a:xfrm>
            <a:prstGeom prst="chevron">
              <a:avLst/>
            </a:prstGeom>
            <a:solidFill>
              <a:srgbClr val="19A31C"/>
            </a:solidFill>
            <a:ln w="317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Ševron 4"/>
            <p:cNvSpPr txBox="1"/>
            <p:nvPr/>
          </p:nvSpPr>
          <p:spPr>
            <a:xfrm>
              <a:off x="2692647" y="2686119"/>
              <a:ext cx="1046693" cy="369602"/>
            </a:xfrm>
            <a:prstGeom prst="rect">
              <a:avLst/>
            </a:prstGeom>
            <a:solidFill>
              <a:srgbClr val="19A31C"/>
            </a:solidFill>
            <a:ln w="3175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2007" tIns="17336" rIns="17336" bIns="17336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300" b="1" kern="1200" dirty="0" smtClean="0">
                  <a:solidFill>
                    <a:schemeClr val="tx1"/>
                  </a:solidFill>
                </a:rPr>
                <a:t>Verifikacija AER</a:t>
              </a:r>
              <a:endParaRPr lang="hr-HR" sz="1300" b="1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6" name="Ravni poveznik sa strelicom 25"/>
          <p:cNvCxnSpPr/>
          <p:nvPr/>
        </p:nvCxnSpPr>
        <p:spPr>
          <a:xfrm>
            <a:off x="1006192" y="3789040"/>
            <a:ext cx="0" cy="21350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8" name="Pravokutnik 27"/>
          <p:cNvSpPr/>
          <p:nvPr/>
        </p:nvSpPr>
        <p:spPr>
          <a:xfrm>
            <a:off x="124373" y="5924089"/>
            <a:ext cx="159367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hr-HR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MP i </a:t>
            </a:r>
            <a:r>
              <a:rPr lang="hr-HR" sz="11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NIMs</a:t>
            </a:r>
            <a:r>
              <a:rPr lang="hr-HR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r-HR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dostaviti obrasce </a:t>
            </a:r>
            <a:r>
              <a:rPr lang="hr-HR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operaterima</a:t>
            </a:r>
            <a:endParaRPr lang="hr-HR" sz="11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9" name="Grupa 28"/>
          <p:cNvGrpSpPr/>
          <p:nvPr/>
        </p:nvGrpSpPr>
        <p:grpSpPr>
          <a:xfrm>
            <a:off x="7724249" y="3573016"/>
            <a:ext cx="1380970" cy="552388"/>
            <a:chOff x="4793103" y="1992330"/>
            <a:chExt cx="1380970" cy="552388"/>
          </a:xfrm>
        </p:grpSpPr>
        <p:sp>
          <p:nvSpPr>
            <p:cNvPr id="30" name="Ševron 29"/>
            <p:cNvSpPr/>
            <p:nvPr/>
          </p:nvSpPr>
          <p:spPr>
            <a:xfrm>
              <a:off x="4793103" y="1992330"/>
              <a:ext cx="1380970" cy="552388"/>
            </a:xfrm>
            <a:prstGeom prst="chevron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Ševron 4"/>
            <p:cNvSpPr txBox="1"/>
            <p:nvPr/>
          </p:nvSpPr>
          <p:spPr>
            <a:xfrm>
              <a:off x="5069297" y="1992330"/>
              <a:ext cx="828582" cy="5523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2007" tIns="17336" rIns="17336" bIns="17336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300" kern="1200" dirty="0" smtClean="0"/>
                <a:t>rujan</a:t>
              </a:r>
              <a:endParaRPr lang="hr-HR" sz="1300" kern="1200" dirty="0"/>
            </a:p>
          </p:txBody>
        </p:sp>
      </p:grpSp>
      <p:grpSp>
        <p:nvGrpSpPr>
          <p:cNvPr id="38" name="Grupa 37"/>
          <p:cNvGrpSpPr/>
          <p:nvPr/>
        </p:nvGrpSpPr>
        <p:grpSpPr>
          <a:xfrm>
            <a:off x="2169649" y="4705942"/>
            <a:ext cx="1970303" cy="369602"/>
            <a:chOff x="2507846" y="2686119"/>
            <a:chExt cx="1416295" cy="369602"/>
          </a:xfrm>
        </p:grpSpPr>
        <p:sp>
          <p:nvSpPr>
            <p:cNvPr id="39" name="Ševron 38"/>
            <p:cNvSpPr/>
            <p:nvPr/>
          </p:nvSpPr>
          <p:spPr>
            <a:xfrm>
              <a:off x="2507846" y="2686119"/>
              <a:ext cx="1416295" cy="369602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Ševron 4"/>
            <p:cNvSpPr txBox="1"/>
            <p:nvPr/>
          </p:nvSpPr>
          <p:spPr>
            <a:xfrm>
              <a:off x="2692647" y="2686119"/>
              <a:ext cx="1046693" cy="3696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2007" tIns="17336" rIns="17336" bIns="17336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300" b="1" kern="1200" dirty="0" smtClean="0">
                  <a:solidFill>
                    <a:schemeClr val="tx1"/>
                  </a:solidFill>
                </a:rPr>
                <a:t>Odobravanje MP</a:t>
              </a:r>
              <a:endParaRPr lang="hr-HR" sz="13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1" name="Grupa 40"/>
          <p:cNvGrpSpPr/>
          <p:nvPr/>
        </p:nvGrpSpPr>
        <p:grpSpPr>
          <a:xfrm>
            <a:off x="4162789" y="3131406"/>
            <a:ext cx="2105980" cy="369602"/>
            <a:chOff x="2507846" y="2686119"/>
            <a:chExt cx="1416295" cy="369602"/>
          </a:xfrm>
        </p:grpSpPr>
        <p:sp>
          <p:nvSpPr>
            <p:cNvPr id="42" name="Ševron 41"/>
            <p:cNvSpPr/>
            <p:nvPr/>
          </p:nvSpPr>
          <p:spPr>
            <a:xfrm>
              <a:off x="2507846" y="2686119"/>
              <a:ext cx="1416295" cy="369602"/>
            </a:xfrm>
            <a:prstGeom prst="chevron">
              <a:avLst/>
            </a:prstGeom>
            <a:solidFill>
              <a:srgbClr val="19A31C"/>
            </a:solidFill>
            <a:ln w="317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Ševron 4"/>
            <p:cNvSpPr txBox="1"/>
            <p:nvPr/>
          </p:nvSpPr>
          <p:spPr>
            <a:xfrm>
              <a:off x="2692647" y="2686119"/>
              <a:ext cx="1046693" cy="369602"/>
            </a:xfrm>
            <a:prstGeom prst="rect">
              <a:avLst/>
            </a:prstGeom>
            <a:solidFill>
              <a:srgbClr val="19A31C"/>
            </a:solidFill>
            <a:ln w="3175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2007" tIns="17336" rIns="17336" bIns="17336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300" b="1" kern="1200" dirty="0" smtClean="0">
                  <a:solidFill>
                    <a:schemeClr val="tx1"/>
                  </a:solidFill>
                </a:rPr>
                <a:t>Verifikacija </a:t>
              </a:r>
              <a:r>
                <a:rPr lang="hr-HR" sz="1300" b="1" kern="1200" dirty="0" err="1" smtClean="0">
                  <a:solidFill>
                    <a:schemeClr val="tx1"/>
                  </a:solidFill>
                </a:rPr>
                <a:t>NIMs</a:t>
              </a:r>
              <a:endParaRPr lang="hr-HR" sz="1300" b="1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1" name="Ravni poveznik sa strelicom 10"/>
          <p:cNvCxnSpPr/>
          <p:nvPr/>
        </p:nvCxnSpPr>
        <p:spPr>
          <a:xfrm flipV="1">
            <a:off x="1006192" y="2708920"/>
            <a:ext cx="0" cy="10801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8" name="Pravokutnik 47"/>
          <p:cNvSpPr/>
          <p:nvPr/>
        </p:nvSpPr>
        <p:spPr>
          <a:xfrm>
            <a:off x="7724248" y="5338627"/>
            <a:ext cx="1429049" cy="6124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16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hr-HR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Dostava </a:t>
            </a:r>
            <a:r>
              <a:rPr lang="hr-HR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 </a:t>
            </a:r>
            <a:r>
              <a:rPr lang="hr-HR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</a:t>
            </a:r>
          </a:p>
          <a:p>
            <a:pPr algn="ctr"/>
            <a:r>
              <a:rPr lang="hr-HR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30.09.2019.</a:t>
            </a:r>
            <a:endParaRPr lang="hr-HR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hr-HR" dirty="0"/>
          </a:p>
        </p:txBody>
      </p:sp>
      <p:cxnSp>
        <p:nvCxnSpPr>
          <p:cNvPr id="32" name="Ravni poveznik sa strelicom 31"/>
          <p:cNvCxnSpPr/>
          <p:nvPr/>
        </p:nvCxnSpPr>
        <p:spPr>
          <a:xfrm>
            <a:off x="9098158" y="3816066"/>
            <a:ext cx="0" cy="21350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7" name="Pravokutnik 36"/>
          <p:cNvSpPr/>
          <p:nvPr/>
        </p:nvSpPr>
        <p:spPr>
          <a:xfrm>
            <a:off x="179512" y="236173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hr-H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Hodogram obveza sudionika u EUETS tijekom 2019. godine</a:t>
            </a:r>
            <a:endParaRPr kumimoji="1" lang="hr-HR" sz="2000" b="1" dirty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Pravokutnik 1"/>
          <p:cNvSpPr/>
          <p:nvPr/>
        </p:nvSpPr>
        <p:spPr>
          <a:xfrm>
            <a:off x="5940152" y="1484784"/>
            <a:ext cx="576064" cy="17725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Pravokutnik 2"/>
          <p:cNvSpPr/>
          <p:nvPr/>
        </p:nvSpPr>
        <p:spPr>
          <a:xfrm>
            <a:off x="6703776" y="1389801"/>
            <a:ext cx="17908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r-HR" sz="1400" b="1" dirty="0" smtClean="0"/>
              <a:t>Obveze operatera</a:t>
            </a:r>
            <a:endParaRPr lang="hr-HR" sz="1400" dirty="0"/>
          </a:p>
        </p:txBody>
      </p:sp>
      <p:sp>
        <p:nvSpPr>
          <p:cNvPr id="47" name="Pravokutnik 46"/>
          <p:cNvSpPr/>
          <p:nvPr/>
        </p:nvSpPr>
        <p:spPr>
          <a:xfrm>
            <a:off x="5940152" y="1780689"/>
            <a:ext cx="576064" cy="177256"/>
          </a:xfrm>
          <a:prstGeom prst="rect">
            <a:avLst/>
          </a:prstGeom>
          <a:solidFill>
            <a:srgbClr val="5EBC00"/>
          </a:solidFill>
          <a:ln w="28575">
            <a:solidFill>
              <a:srgbClr val="5EBC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9" name="Pravokutnik 48"/>
          <p:cNvSpPr/>
          <p:nvPr/>
        </p:nvSpPr>
        <p:spPr>
          <a:xfrm>
            <a:off x="6706171" y="1711555"/>
            <a:ext cx="18982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r-HR" sz="1400" b="1" dirty="0" smtClean="0"/>
              <a:t>Obveze verifikatora</a:t>
            </a:r>
            <a:endParaRPr lang="hr-HR" sz="1400" dirty="0"/>
          </a:p>
        </p:txBody>
      </p:sp>
      <p:sp>
        <p:nvSpPr>
          <p:cNvPr id="50" name="Pravokutnik 49"/>
          <p:cNvSpPr/>
          <p:nvPr/>
        </p:nvSpPr>
        <p:spPr>
          <a:xfrm>
            <a:off x="6706171" y="2032730"/>
            <a:ext cx="19367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r-HR" sz="1400" b="1" dirty="0" smtClean="0"/>
              <a:t>Obveze Ministarstva</a:t>
            </a:r>
            <a:endParaRPr lang="hr-HR" sz="1400" dirty="0"/>
          </a:p>
        </p:txBody>
      </p:sp>
      <p:sp>
        <p:nvSpPr>
          <p:cNvPr id="51" name="Pravokutnik 50"/>
          <p:cNvSpPr/>
          <p:nvPr/>
        </p:nvSpPr>
        <p:spPr>
          <a:xfrm>
            <a:off x="5957659" y="2091400"/>
            <a:ext cx="576064" cy="1772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52" name="Grupa 51"/>
          <p:cNvGrpSpPr/>
          <p:nvPr/>
        </p:nvGrpSpPr>
        <p:grpSpPr>
          <a:xfrm>
            <a:off x="6084168" y="3573016"/>
            <a:ext cx="1882783" cy="552388"/>
            <a:chOff x="4793103" y="1992330"/>
            <a:chExt cx="1380970" cy="552388"/>
          </a:xfrm>
        </p:grpSpPr>
        <p:sp>
          <p:nvSpPr>
            <p:cNvPr id="53" name="Ševron 52"/>
            <p:cNvSpPr/>
            <p:nvPr/>
          </p:nvSpPr>
          <p:spPr>
            <a:xfrm>
              <a:off x="4793103" y="1992330"/>
              <a:ext cx="1380970" cy="552388"/>
            </a:xfrm>
            <a:prstGeom prst="chevron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4" name="Ševron 4"/>
            <p:cNvSpPr txBox="1"/>
            <p:nvPr/>
          </p:nvSpPr>
          <p:spPr>
            <a:xfrm>
              <a:off x="5069297" y="1992330"/>
              <a:ext cx="828582" cy="5523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2007" tIns="17336" rIns="17336" bIns="17336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300" dirty="0"/>
                <a:t>l</a:t>
              </a:r>
              <a:r>
                <a:rPr lang="hr-HR" sz="1300" kern="1200" dirty="0" smtClean="0"/>
                <a:t>ipanj-</a:t>
              </a:r>
              <a:r>
                <a:rPr lang="hr-HR" sz="1300" dirty="0" smtClean="0"/>
                <a:t>k</a:t>
              </a:r>
              <a:r>
                <a:rPr lang="hr-HR" sz="1300" kern="1200" dirty="0" smtClean="0"/>
                <a:t>olovoz</a:t>
              </a:r>
              <a:endParaRPr lang="hr-HR" sz="1300" kern="1200" dirty="0"/>
            </a:p>
          </p:txBody>
        </p:sp>
      </p:grpSp>
      <p:cxnSp>
        <p:nvCxnSpPr>
          <p:cNvPr id="6" name="Ravni poveznik 5"/>
          <p:cNvCxnSpPr>
            <a:stCxn id="39" idx="3"/>
          </p:cNvCxnSpPr>
          <p:nvPr/>
        </p:nvCxnSpPr>
        <p:spPr>
          <a:xfrm flipV="1">
            <a:off x="4139952" y="2340507"/>
            <a:ext cx="0" cy="255023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6467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sp>
        <p:nvSpPr>
          <p:cNvPr id="7" name="Espace réservé du texte 4"/>
          <p:cNvSpPr txBox="1">
            <a:spLocks/>
          </p:cNvSpPr>
          <p:nvPr/>
        </p:nvSpPr>
        <p:spPr>
          <a:xfrm>
            <a:off x="-36512" y="1628800"/>
            <a:ext cx="7883723" cy="518457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fr-FR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GD1: </a:t>
            </a:r>
            <a:r>
              <a:rPr lang="hr-H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Opće upute za metodologiju dodjele </a:t>
            </a:r>
            <a:endParaRPr lang="hr-HR" sz="1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GD2: </a:t>
            </a:r>
            <a:r>
              <a:rPr lang="hr-H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</a:t>
            </a:r>
            <a:r>
              <a:rPr lang="hr-HR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etodologije dodjele na razini postrojenja</a:t>
            </a:r>
            <a:endParaRPr lang="fr-FR" sz="1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GD3: </a:t>
            </a:r>
            <a:r>
              <a:rPr lang="hr-H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hr-HR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rikupljanje </a:t>
            </a:r>
            <a:r>
              <a:rPr lang="hr-H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podataka </a:t>
            </a:r>
            <a:r>
              <a:rPr lang="fr-FR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	</a:t>
            </a:r>
          </a:p>
          <a:p>
            <a:pPr>
              <a:lnSpc>
                <a:spcPct val="150000"/>
              </a:lnSpc>
            </a:pPr>
            <a:r>
              <a:rPr lang="fr-FR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GD4: Ve</a:t>
            </a:r>
            <a:r>
              <a:rPr lang="hr-HR" sz="18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rifikacija</a:t>
            </a:r>
            <a:r>
              <a:rPr lang="fr-FR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GD5: </a:t>
            </a:r>
            <a:r>
              <a:rPr lang="hr-HR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MRAV</a:t>
            </a:r>
            <a:endParaRPr lang="fr-FR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GD6: </a:t>
            </a:r>
            <a:r>
              <a:rPr lang="hr-HR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prekogranični tokovi </a:t>
            </a:r>
            <a:r>
              <a:rPr lang="hr-H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topline </a:t>
            </a:r>
            <a:endParaRPr lang="hr-HR" sz="1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GD7: </a:t>
            </a:r>
            <a:r>
              <a:rPr lang="hr-HR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Nova postrojenja  i </a:t>
            </a:r>
            <a:r>
              <a:rPr lang="hr-H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zatvaranja </a:t>
            </a:r>
            <a:endParaRPr lang="hr-HR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GD8: </a:t>
            </a:r>
            <a:r>
              <a:rPr lang="hr-H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Otpadni plinovi </a:t>
            </a:r>
            <a:endParaRPr lang="fr-FR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GD9: </a:t>
            </a:r>
            <a:r>
              <a:rPr lang="hr-HR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Sektorski pristup</a:t>
            </a:r>
            <a:endParaRPr lang="fr-FR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GD10: </a:t>
            </a:r>
            <a:r>
              <a:rPr lang="hr-HR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Spajanje i razdvajanje</a:t>
            </a:r>
            <a:endParaRPr lang="fr-FR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fr-FR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9" name="Groupe 5"/>
          <p:cNvGrpSpPr/>
          <p:nvPr/>
        </p:nvGrpSpPr>
        <p:grpSpPr>
          <a:xfrm>
            <a:off x="5085840" y="2607295"/>
            <a:ext cx="3393447" cy="400110"/>
            <a:chOff x="3851920" y="3068960"/>
            <a:chExt cx="3393447" cy="400110"/>
          </a:xfrm>
        </p:grpSpPr>
        <p:sp>
          <p:nvSpPr>
            <p:cNvPr id="10" name="Flèche droite 6"/>
            <p:cNvSpPr/>
            <p:nvPr/>
          </p:nvSpPr>
          <p:spPr>
            <a:xfrm>
              <a:off x="3851920" y="3246844"/>
              <a:ext cx="1080120" cy="144016"/>
            </a:xfrm>
            <a:prstGeom prst="rightArrow">
              <a:avLst/>
            </a:prstGeom>
            <a:solidFill>
              <a:srgbClr val="DAB000"/>
            </a:solidFill>
            <a:ln>
              <a:solidFill>
                <a:srgbClr val="13317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fr-FR" sz="1800" b="0"/>
            </a:p>
          </p:txBody>
        </p:sp>
        <p:sp>
          <p:nvSpPr>
            <p:cNvPr id="13" name="ZoneTexte 7"/>
            <p:cNvSpPr txBox="1"/>
            <p:nvPr/>
          </p:nvSpPr>
          <p:spPr>
            <a:xfrm>
              <a:off x="5004048" y="3068960"/>
              <a:ext cx="22413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2000" b="1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Prosinac </a:t>
              </a:r>
              <a:r>
                <a:rPr lang="fr-FR" sz="2000" b="1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2018</a:t>
              </a:r>
              <a:endParaRPr lang="fr-FR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4" name="Groupe 2"/>
          <p:cNvGrpSpPr/>
          <p:nvPr/>
        </p:nvGrpSpPr>
        <p:grpSpPr>
          <a:xfrm>
            <a:off x="5085840" y="3569041"/>
            <a:ext cx="3590616" cy="461665"/>
            <a:chOff x="5206955" y="3281009"/>
            <a:chExt cx="3590616" cy="461665"/>
          </a:xfrm>
        </p:grpSpPr>
        <p:sp>
          <p:nvSpPr>
            <p:cNvPr id="15" name="Flèche droite 24"/>
            <p:cNvSpPr/>
            <p:nvPr/>
          </p:nvSpPr>
          <p:spPr>
            <a:xfrm>
              <a:off x="5206955" y="3458893"/>
              <a:ext cx="1080120" cy="144016"/>
            </a:xfrm>
            <a:prstGeom prst="rightArrow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rgbClr val="13317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fr-FR" sz="1800" b="0">
                <a:solidFill>
                  <a:srgbClr val="E25B00"/>
                </a:solidFill>
              </a:endParaRPr>
            </a:p>
          </p:txBody>
        </p:sp>
        <p:sp>
          <p:nvSpPr>
            <p:cNvPr id="16" name="ZoneTexte 25"/>
            <p:cNvSpPr txBox="1"/>
            <p:nvPr/>
          </p:nvSpPr>
          <p:spPr>
            <a:xfrm>
              <a:off x="6359083" y="3281009"/>
              <a:ext cx="24384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2000" b="1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Spajanje</a:t>
              </a:r>
              <a:r>
                <a:rPr lang="hr-HR" sz="2400" dirty="0" smtClean="0">
                  <a:solidFill>
                    <a:schemeClr val="accent5">
                      <a:lumMod val="75000"/>
                    </a:schemeClr>
                  </a:solidFill>
                </a:rPr>
                <a:t> </a:t>
              </a:r>
              <a:r>
                <a:rPr lang="hr-HR" sz="2000" b="1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 </a:t>
              </a:r>
              <a:r>
                <a:rPr lang="fr-FR" sz="2000" b="1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GD2</a:t>
              </a:r>
            </a:p>
          </p:txBody>
        </p:sp>
      </p:grpSp>
      <p:grpSp>
        <p:nvGrpSpPr>
          <p:cNvPr id="17" name="Groupe 3"/>
          <p:cNvGrpSpPr/>
          <p:nvPr/>
        </p:nvGrpSpPr>
        <p:grpSpPr>
          <a:xfrm>
            <a:off x="5082380" y="3068960"/>
            <a:ext cx="3351769" cy="2746757"/>
            <a:chOff x="5203495" y="2780928"/>
            <a:chExt cx="3351769" cy="2746757"/>
          </a:xfrm>
        </p:grpSpPr>
        <p:sp>
          <p:nvSpPr>
            <p:cNvPr id="18" name="Flèche droite 16"/>
            <p:cNvSpPr/>
            <p:nvPr/>
          </p:nvSpPr>
          <p:spPr>
            <a:xfrm>
              <a:off x="5203495" y="2958812"/>
              <a:ext cx="1080120" cy="144016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13317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fr-FR" sz="1800" b="0">
                <a:solidFill>
                  <a:srgbClr val="E25B00"/>
                </a:solidFill>
              </a:endParaRPr>
            </a:p>
          </p:txBody>
        </p:sp>
        <p:sp>
          <p:nvSpPr>
            <p:cNvPr id="19" name="ZoneTexte 17"/>
            <p:cNvSpPr txBox="1"/>
            <p:nvPr/>
          </p:nvSpPr>
          <p:spPr>
            <a:xfrm>
              <a:off x="6355623" y="2780928"/>
              <a:ext cx="21996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r>
                <a:rPr lang="hr-HR" dirty="0"/>
                <a:t>Studeni 2018.</a:t>
              </a:r>
              <a:endParaRPr lang="fr-FR" dirty="0"/>
            </a:p>
          </p:txBody>
        </p:sp>
        <p:grpSp>
          <p:nvGrpSpPr>
            <p:cNvPr id="20" name="Groupe 10"/>
            <p:cNvGrpSpPr/>
            <p:nvPr/>
          </p:nvGrpSpPr>
          <p:grpSpPr>
            <a:xfrm>
              <a:off x="5203495" y="4653136"/>
              <a:ext cx="3351769" cy="400110"/>
              <a:chOff x="5436096" y="3170585"/>
              <a:chExt cx="3351769" cy="400110"/>
            </a:xfrm>
          </p:grpSpPr>
          <p:sp>
            <p:nvSpPr>
              <p:cNvPr id="24" name="Flèche droite 14"/>
              <p:cNvSpPr/>
              <p:nvPr/>
            </p:nvSpPr>
            <p:spPr>
              <a:xfrm>
                <a:off x="5436096" y="3348469"/>
                <a:ext cx="1080120" cy="144016"/>
              </a:xfrm>
              <a:prstGeom prst="rightArrow">
                <a:avLst/>
              </a:prstGeom>
              <a:solidFill>
                <a:srgbClr val="C00000"/>
              </a:solidFill>
              <a:ln>
                <a:solidFill>
                  <a:srgbClr val="13317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fr-FR" sz="1800" b="0">
                  <a:solidFill>
                    <a:srgbClr val="E25B00"/>
                  </a:solidFill>
                </a:endParaRPr>
              </a:p>
            </p:txBody>
          </p:sp>
          <p:sp>
            <p:nvSpPr>
              <p:cNvPr id="25" name="ZoneTexte 15"/>
              <p:cNvSpPr txBox="1"/>
              <p:nvPr/>
            </p:nvSpPr>
            <p:spPr>
              <a:xfrm>
                <a:off x="6588224" y="3170585"/>
                <a:ext cx="219964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r-HR" sz="2000" b="1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Studeni 2018.</a:t>
                </a:r>
                <a:endParaRPr lang="fr-FR" sz="2000" b="1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grpSp>
          <p:nvGrpSpPr>
            <p:cNvPr id="21" name="Groupe 11"/>
            <p:cNvGrpSpPr/>
            <p:nvPr/>
          </p:nvGrpSpPr>
          <p:grpSpPr>
            <a:xfrm>
              <a:off x="5203495" y="5127575"/>
              <a:ext cx="3351769" cy="400110"/>
              <a:chOff x="3563888" y="3212976"/>
              <a:chExt cx="3351769" cy="400110"/>
            </a:xfrm>
          </p:grpSpPr>
          <p:sp>
            <p:nvSpPr>
              <p:cNvPr id="22" name="Flèche droite 12"/>
              <p:cNvSpPr/>
              <p:nvPr/>
            </p:nvSpPr>
            <p:spPr>
              <a:xfrm>
                <a:off x="3563888" y="3390860"/>
                <a:ext cx="1080120" cy="144016"/>
              </a:xfrm>
              <a:prstGeom prst="rightArrow">
                <a:avLst/>
              </a:prstGeom>
              <a:solidFill>
                <a:srgbClr val="C00000"/>
              </a:solidFill>
              <a:ln>
                <a:solidFill>
                  <a:srgbClr val="13317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fr-FR" sz="1800" b="0">
                  <a:solidFill>
                    <a:srgbClr val="E25B00"/>
                  </a:solidFill>
                </a:endParaRPr>
              </a:p>
            </p:txBody>
          </p:sp>
          <p:sp>
            <p:nvSpPr>
              <p:cNvPr id="23" name="ZoneTexte 13"/>
              <p:cNvSpPr txBox="1"/>
              <p:nvPr/>
            </p:nvSpPr>
            <p:spPr>
              <a:xfrm>
                <a:off x="4716016" y="3212976"/>
                <a:ext cx="219964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r-HR" sz="2000" b="1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Studeni 2018.</a:t>
                </a:r>
                <a:endParaRPr lang="fr-FR" sz="2400" dirty="0" smtClean="0">
                  <a:solidFill>
                    <a:srgbClr val="E25B00"/>
                  </a:solidFill>
                </a:endParaRPr>
              </a:p>
            </p:txBody>
          </p:sp>
        </p:grpSp>
      </p:grpSp>
      <p:sp>
        <p:nvSpPr>
          <p:cNvPr id="33" name="Pravokutnik 32"/>
          <p:cNvSpPr/>
          <p:nvPr/>
        </p:nvSpPr>
        <p:spPr>
          <a:xfrm>
            <a:off x="179512" y="272842"/>
            <a:ext cx="87389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Izmjena Uputa za popunjavanje Obrasca za besplatnu dodjelu (</a:t>
            </a:r>
            <a:r>
              <a:rPr lang="hr-HR" sz="20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NIMs</a:t>
            </a:r>
            <a:r>
              <a:rPr lang="hr-HR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tablica)</a:t>
            </a:r>
            <a:endParaRPr lang="hr-H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2" name="Flèche droite 16"/>
          <p:cNvSpPr/>
          <p:nvPr/>
        </p:nvSpPr>
        <p:spPr>
          <a:xfrm>
            <a:off x="5940152" y="1844824"/>
            <a:ext cx="1080120" cy="144016"/>
          </a:xfrm>
          <a:prstGeom prst="rightArrow">
            <a:avLst/>
          </a:prstGeom>
          <a:solidFill>
            <a:srgbClr val="C00000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fr-FR" sz="1800" b="0">
              <a:solidFill>
                <a:srgbClr val="E25B00"/>
              </a:solidFill>
            </a:endParaRPr>
          </a:p>
        </p:txBody>
      </p:sp>
      <p:sp>
        <p:nvSpPr>
          <p:cNvPr id="34" name="ZoneTexte 15"/>
          <p:cNvSpPr txBox="1"/>
          <p:nvPr/>
        </p:nvSpPr>
        <p:spPr>
          <a:xfrm>
            <a:off x="7004053" y="1696833"/>
            <a:ext cx="21996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Studeni 2018.</a:t>
            </a:r>
            <a:endParaRPr lang="fr-FR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5" name="Flèche droite 16"/>
          <p:cNvSpPr/>
          <p:nvPr/>
        </p:nvSpPr>
        <p:spPr>
          <a:xfrm>
            <a:off x="6588224" y="2312967"/>
            <a:ext cx="587228" cy="144462"/>
          </a:xfrm>
          <a:prstGeom prst="rightArrow">
            <a:avLst/>
          </a:prstGeom>
          <a:solidFill>
            <a:srgbClr val="C00000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fr-FR" sz="1800" b="0">
              <a:solidFill>
                <a:srgbClr val="E25B00"/>
              </a:solidFill>
            </a:endParaRPr>
          </a:p>
        </p:txBody>
      </p:sp>
      <p:sp>
        <p:nvSpPr>
          <p:cNvPr id="36" name="ZoneTexte 15"/>
          <p:cNvSpPr txBox="1"/>
          <p:nvPr/>
        </p:nvSpPr>
        <p:spPr>
          <a:xfrm>
            <a:off x="7052879" y="2174673"/>
            <a:ext cx="21996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Studeni 2018.</a:t>
            </a:r>
            <a:endParaRPr lang="fr-FR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37" name="Groupe 2"/>
          <p:cNvGrpSpPr/>
          <p:nvPr/>
        </p:nvGrpSpPr>
        <p:grpSpPr>
          <a:xfrm>
            <a:off x="5096184" y="4361509"/>
            <a:ext cx="3399859" cy="400110"/>
            <a:chOff x="5206955" y="3281009"/>
            <a:chExt cx="3399859" cy="400110"/>
          </a:xfrm>
        </p:grpSpPr>
        <p:sp>
          <p:nvSpPr>
            <p:cNvPr id="38" name="Flèche droite 24"/>
            <p:cNvSpPr/>
            <p:nvPr/>
          </p:nvSpPr>
          <p:spPr>
            <a:xfrm>
              <a:off x="5206955" y="3458893"/>
              <a:ext cx="1080120" cy="144016"/>
            </a:xfrm>
            <a:prstGeom prst="rightArrow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rgbClr val="13317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fr-FR" sz="1800" b="0">
                <a:solidFill>
                  <a:srgbClr val="E25B00"/>
                </a:solidFill>
              </a:endParaRPr>
            </a:p>
          </p:txBody>
        </p:sp>
        <p:sp>
          <p:nvSpPr>
            <p:cNvPr id="39" name="ZoneTexte 25"/>
            <p:cNvSpPr txBox="1"/>
            <p:nvPr/>
          </p:nvSpPr>
          <p:spPr>
            <a:xfrm>
              <a:off x="6359083" y="3281009"/>
              <a:ext cx="22477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2000" b="1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Siječanj 2019.</a:t>
              </a:r>
              <a:endParaRPr lang="fr-FR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40" name="ZoneTexte 25"/>
          <p:cNvSpPr txBox="1"/>
          <p:nvPr/>
        </p:nvSpPr>
        <p:spPr>
          <a:xfrm>
            <a:off x="6300192" y="5958742"/>
            <a:ext cx="2535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Siječanj 2019.</a:t>
            </a:r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1" name="Flèche droite 24"/>
          <p:cNvSpPr/>
          <p:nvPr/>
        </p:nvSpPr>
        <p:spPr>
          <a:xfrm>
            <a:off x="5082380" y="6086789"/>
            <a:ext cx="1080120" cy="144016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fr-FR" sz="1800" b="0">
              <a:solidFill>
                <a:srgbClr val="E25B00"/>
              </a:solidFill>
            </a:endParaRPr>
          </a:p>
        </p:txBody>
      </p:sp>
      <p:sp>
        <p:nvSpPr>
          <p:cNvPr id="42" name="Flèche droite 16"/>
          <p:cNvSpPr/>
          <p:nvPr/>
        </p:nvSpPr>
        <p:spPr>
          <a:xfrm>
            <a:off x="5174067" y="4127413"/>
            <a:ext cx="1080120" cy="144016"/>
          </a:xfrm>
          <a:prstGeom prst="rightArrow">
            <a:avLst/>
          </a:prstGeom>
          <a:solidFill>
            <a:srgbClr val="C00000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fr-FR" sz="1800" b="0">
              <a:solidFill>
                <a:srgbClr val="E25B00"/>
              </a:solidFill>
            </a:endParaRPr>
          </a:p>
        </p:txBody>
      </p:sp>
      <p:sp>
        <p:nvSpPr>
          <p:cNvPr id="43" name="ZoneTexte 15"/>
          <p:cNvSpPr txBox="1"/>
          <p:nvPr/>
        </p:nvSpPr>
        <p:spPr>
          <a:xfrm>
            <a:off x="6237968" y="3979422"/>
            <a:ext cx="21996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Studeni 2018.</a:t>
            </a:r>
            <a:endParaRPr lang="fr-FR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094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07318" y="1156373"/>
            <a:ext cx="8929364" cy="523160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None/>
            </a:pPr>
            <a:r>
              <a:rPr lang="hr-HR" altLang="sr-Latn-RS" sz="4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Hvala na pažnji!</a:t>
            </a:r>
            <a:endParaRPr lang="hr-HR" altLang="sr-Latn-RS" sz="4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None/>
            </a:pPr>
            <a:endParaRPr lang="hr-HR" altLang="sr-Latn-RS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None/>
            </a:pPr>
            <a:endParaRPr lang="hr-HR" altLang="sr-Latn-RS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None/>
            </a:pPr>
            <a:endParaRPr lang="hr-HR" altLang="sr-Latn-RS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None/>
            </a:pPr>
            <a:endParaRPr lang="hr-HR" altLang="sr-Latn-RS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None/>
            </a:pPr>
            <a:endParaRPr lang="hr-HR" altLang="sr-Latn-RS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None/>
            </a:pPr>
            <a:endParaRPr lang="hr-HR" altLang="sr-Latn-RS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None/>
            </a:pPr>
            <a:endParaRPr lang="hr-HR" altLang="sr-Latn-R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None/>
            </a:pPr>
            <a:endParaRPr lang="hr-HR" altLang="sr-Latn-R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None/>
            </a:pPr>
            <a:endParaRPr lang="hr-HR" altLang="sr-Latn-R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None/>
            </a:pPr>
            <a:endParaRPr lang="hr-HR" altLang="sr-Latn-R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None/>
            </a:pPr>
            <a:endParaRPr lang="hr-HR" altLang="sr-Latn-R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None/>
            </a:pPr>
            <a:endParaRPr lang="hr-HR" altLang="sr-Latn-R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None/>
            </a:pPr>
            <a:endParaRPr lang="hr-HR" altLang="sr-Latn-R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None/>
            </a:pPr>
            <a:endParaRPr lang="hr-HR" altLang="sr-Latn-R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None/>
            </a:pPr>
            <a:endParaRPr lang="hr-HR" altLang="sr-Latn-R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None/>
            </a:pPr>
            <a:endParaRPr lang="hr-HR" altLang="sr-Latn-R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spcBef>
                <a:spcPts val="0"/>
              </a:spcBef>
              <a:buClr>
                <a:srgbClr val="C00000"/>
              </a:buClr>
              <a:buNone/>
            </a:pPr>
            <a:endParaRPr lang="hr-HR" altLang="sr-Latn-RS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spcBef>
                <a:spcPts val="0"/>
              </a:spcBef>
              <a:buClr>
                <a:srgbClr val="C00000"/>
              </a:buClr>
              <a:buNone/>
            </a:pPr>
            <a:endParaRPr lang="hr-HR" altLang="sr-Latn-RS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Ø"/>
            </a:pPr>
            <a:endParaRPr lang="hr-HR" altLang="sr-Latn-RS" sz="1600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spcBef>
                <a:spcPts val="0"/>
              </a:spcBef>
              <a:buClr>
                <a:srgbClr val="C00000"/>
              </a:buClr>
              <a:buNone/>
            </a:pPr>
            <a:endParaRPr lang="hr-HR" altLang="sr-Latn-RS" sz="4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F4669FFD-532B-4EF3-830E-DC007780A794}" type="slidenum">
              <a:rPr lang="en-US" sz="1400" smtClean="0">
                <a:latin typeface="Times New Roman" pitchFamily="18" charset="0"/>
              </a:rPr>
              <a:pPr>
                <a:defRPr/>
              </a:pPr>
              <a:t>8</a:t>
            </a:fld>
            <a:endParaRPr lang="en-US" sz="1400" smtClean="0">
              <a:latin typeface="Times New Roman" pitchFamily="18" charset="0"/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222" y="2253015"/>
            <a:ext cx="4379978" cy="3284984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sp>
        <p:nvSpPr>
          <p:cNvPr id="2" name="Pravokutnik 1"/>
          <p:cNvSpPr/>
          <p:nvPr/>
        </p:nvSpPr>
        <p:spPr>
          <a:xfrm>
            <a:off x="2411760" y="5808131"/>
            <a:ext cx="38266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alt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hr-HR" alt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ts-postrojenja@mzoe.hr</a:t>
            </a:r>
            <a:endParaRPr lang="hr-H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-108520" y="5949776"/>
            <a:ext cx="9144000" cy="86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  <a:defRPr/>
            </a:pPr>
            <a:endParaRPr lang="hr-HR" altLang="en-US" sz="2700" b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lnSpc>
                <a:spcPct val="80000"/>
              </a:lnSpc>
              <a:buNone/>
              <a:defRPr/>
            </a:pPr>
            <a:r>
              <a:rPr lang="hr-HR" altLang="en-US" sz="20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Ministarstvo zaštite okoliša i energetike</a:t>
            </a:r>
          </a:p>
          <a:p>
            <a:pPr marL="0" indent="0" algn="ctr">
              <a:lnSpc>
                <a:spcPct val="80000"/>
              </a:lnSpc>
              <a:buNone/>
              <a:defRPr/>
            </a:pPr>
            <a:endParaRPr lang="hr-HR" altLang="en-US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654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13608</TotalTime>
  <Words>334</Words>
  <Application>Microsoft Office PowerPoint</Application>
  <PresentationFormat>Prikaz na zaslonu (4:3)</PresentationFormat>
  <Paragraphs>122</Paragraphs>
  <Slides>8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8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7" baseType="lpstr">
      <vt:lpstr>Arial</vt:lpstr>
      <vt:lpstr>Bell MT</vt:lpstr>
      <vt:lpstr>Calibri</vt:lpstr>
      <vt:lpstr>Century Gothic</vt:lpstr>
      <vt:lpstr>Latha</vt:lpstr>
      <vt:lpstr>Times New Roman</vt:lpstr>
      <vt:lpstr>Verdana</vt:lpstr>
      <vt:lpstr>Wingdings</vt:lpstr>
      <vt:lpstr>Office Theme</vt:lpstr>
      <vt:lpstr> „Raspodjela emisijskih jedinica koja se dodjeljuju besplatno postrojenjima za razdoblje od 2021. do 2030. godine -Rokovi“ </vt:lpstr>
      <vt:lpstr>PowerPoint prezentacija</vt:lpstr>
      <vt:lpstr>PowerPoint prezentacija</vt:lpstr>
      <vt:lpstr>Zahtjev za besplatnu dodjelu</vt:lpstr>
      <vt:lpstr>PowerPoint prezentacija</vt:lpstr>
      <vt:lpstr>PowerPoint prezentacija</vt:lpstr>
      <vt:lpstr>PowerPoint prezentacija</vt:lpstr>
      <vt:lpstr>PowerPoint prezentacija</vt:lpstr>
    </vt:vector>
  </TitlesOfParts>
  <Company>XXX XXX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Krunoslav Franetic</dc:creator>
  <cp:lastModifiedBy>Madlena Ožanić</cp:lastModifiedBy>
  <cp:revision>774</cp:revision>
  <cp:lastPrinted>2013-04-30T14:02:08Z</cp:lastPrinted>
  <dcterms:created xsi:type="dcterms:W3CDTF">2013-01-07T15:03:34Z</dcterms:created>
  <dcterms:modified xsi:type="dcterms:W3CDTF">2018-12-04T15:36:38Z</dcterms:modified>
</cp:coreProperties>
</file>