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76" r:id="rId5"/>
  </p:sldMasterIdLst>
  <p:notesMasterIdLst>
    <p:notesMasterId r:id="rId18"/>
  </p:notesMasterIdLst>
  <p:handoutMasterIdLst>
    <p:handoutMasterId r:id="rId19"/>
  </p:handoutMasterIdLst>
  <p:sldIdLst>
    <p:sldId id="27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53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7"/>
    <p:restoredTop sz="94682"/>
  </p:normalViewPr>
  <p:slideViewPr>
    <p:cSldViewPr snapToGrid="0" snapToObjects="1" showGuides="1">
      <p:cViewPr varScale="1">
        <p:scale>
          <a:sx n="86" d="100"/>
          <a:sy n="86" d="100"/>
        </p:scale>
        <p:origin x="-1358" y="-86"/>
      </p:cViewPr>
      <p:guideLst>
        <p:guide orient="horz" pos="2137"/>
        <p:guide pos="5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8A258-F80C-455D-BD49-03B4B903086C}" type="datetimeFigureOut">
              <a:rPr lang="hr-HR" smtClean="0"/>
              <a:t>3.12.2018.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4B1B3-0C48-4D3D-97FA-52F06F9BDE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1570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3E71F-85BA-B445-B940-2048BB289D1F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E1AC9-5B92-6845-95CC-E8AE44E8D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8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011680" y="2594610"/>
            <a:ext cx="6459320" cy="8343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0" i="0">
                <a:latin typeface="Segoe Light" charset="0"/>
                <a:ea typeface="Segoe Light" charset="0"/>
                <a:cs typeface="Segoe Light" charset="0"/>
              </a:defRPr>
            </a:lvl1pPr>
          </a:lstStyle>
          <a:p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prezentacije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1680" y="3543300"/>
            <a:ext cx="6459320" cy="1463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latin typeface="Segoe Black" charset="0"/>
                <a:ea typeface="Segoe Black" charset="0"/>
                <a:cs typeface="Segoe Blac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Podnaslov</a:t>
            </a:r>
            <a:r>
              <a:rPr lang="en-US" dirty="0" smtClean="0"/>
              <a:t> </a:t>
            </a:r>
            <a:r>
              <a:rPr lang="en-US" dirty="0" err="1" smtClean="0"/>
              <a:t>prezentacije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011681" y="5341098"/>
            <a:ext cx="6459320" cy="230329"/>
          </a:xfrm>
          <a:prstGeom prst="rect">
            <a:avLst/>
          </a:prstGeom>
        </p:spPr>
        <p:txBody>
          <a:bodyPr anchor="b"/>
          <a:lstStyle>
            <a:lvl1pPr marL="0" indent="0" eaLnBrk="1" hangingPunct="1">
              <a:buNone/>
              <a:defRPr sz="1400" b="0" i="0">
                <a:latin typeface="Segoe Light" charset="0"/>
                <a:ea typeface="Segoe Light" charset="0"/>
                <a:cs typeface="Segoe Ligh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/>
            <a:r>
              <a:rPr lang="en-US" altLang="en-US" b="1" dirty="0" err="1" smtClean="0">
                <a:latin typeface="Segoe Black" charset="0"/>
                <a:ea typeface="Segoe Black" charset="0"/>
                <a:cs typeface="Segoe Black" charset="0"/>
              </a:rPr>
              <a:t>Autor</a:t>
            </a:r>
            <a:r>
              <a:rPr lang="en-US" altLang="en-US" b="1" dirty="0" smtClean="0">
                <a:latin typeface="Segoe Black" charset="0"/>
                <a:ea typeface="Segoe Black" charset="0"/>
                <a:cs typeface="Segoe Black" charset="0"/>
              </a:rPr>
              <a:t> </a:t>
            </a:r>
            <a:r>
              <a:rPr lang="en-US" altLang="en-US" b="1" dirty="0" err="1" smtClean="0">
                <a:latin typeface="Segoe Black" charset="0"/>
                <a:ea typeface="Segoe Black" charset="0"/>
                <a:cs typeface="Segoe Black" charset="0"/>
              </a:rPr>
              <a:t>prezentacije</a:t>
            </a:r>
            <a:endParaRPr lang="en-US" altLang="en-US" b="1" dirty="0">
              <a:latin typeface="Segoe Black" charset="0"/>
              <a:ea typeface="Segoe Black" charset="0"/>
              <a:cs typeface="Segoe Black" charset="0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11680" y="5577935"/>
            <a:ext cx="6459320" cy="244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Segoe" charset="0"/>
                <a:ea typeface="Segoe" charset="0"/>
                <a:cs typeface="Segoe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 smtClean="0"/>
              <a:t>Funkcija</a:t>
            </a:r>
            <a:r>
              <a:rPr lang="en-US" dirty="0" smtClean="0"/>
              <a:t> </a:t>
            </a:r>
            <a:r>
              <a:rPr lang="en-US" dirty="0" err="1" smtClean="0"/>
              <a:t>unutar</a:t>
            </a:r>
            <a:r>
              <a:rPr lang="en-US" dirty="0" smtClean="0"/>
              <a:t> </a:t>
            </a:r>
            <a:r>
              <a:rPr lang="en-US" dirty="0" err="1" smtClean="0"/>
              <a:t>Agencije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11680" y="6226663"/>
            <a:ext cx="6459320" cy="2385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Segoe" charset="0"/>
                <a:ea typeface="Segoe" charset="0"/>
                <a:cs typeface="Segoe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Zagreb, 11.12.2017.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C25D002-652C-6641-A77F-AC8CC7BDD944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67700C-E671-8147-9847-940EDF584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6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C25D002-652C-6641-A77F-AC8CC7BDD944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67700C-E671-8147-9847-940EDF584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63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C25D002-652C-6641-A77F-AC8CC7BDD944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67700C-E671-8147-9847-940EDF584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6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1379538" y="1257300"/>
            <a:ext cx="6310312" cy="835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Segoe Light" charset="0"/>
                <a:ea typeface="Segoe Light" charset="0"/>
                <a:cs typeface="Segoe Light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Naslov</a:t>
            </a:r>
            <a:r>
              <a:rPr lang="en-US" dirty="0" smtClean="0"/>
              <a:t> </a:t>
            </a:r>
            <a:r>
              <a:rPr lang="en-US" dirty="0" err="1" smtClean="0"/>
              <a:t>ovdje</a:t>
            </a:r>
            <a:endParaRPr lang="en-US" dirty="0"/>
          </a:p>
        </p:txBody>
      </p:sp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1379538" y="2470150"/>
            <a:ext cx="70913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Lorem ipsum dolor sit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amet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, no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legere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fabulas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vimSam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,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volora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quibusci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vitis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ipsum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eum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is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exerum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fuga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.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Ut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officiaecum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quae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dolore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,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nia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diorior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sum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esequat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aut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eseque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a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eate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sitam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as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magnis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eum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sedis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aut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quat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rem ex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expe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vent, cum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conseque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et que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explam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quo de et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occabor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adi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ommolorumet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acernam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qui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idus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ni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cuptat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.</a:t>
            </a:r>
          </a:p>
          <a:p>
            <a:pPr eaLnBrk="1" hangingPunct="1"/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Lorem ipsum dolor sit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amet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, no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legere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fabulas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vimSam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,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volora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quibusci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vitis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ipsum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eum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is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exerum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fuga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.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Ut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officiaecum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quae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dolore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,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nia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diorior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sum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esequat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aut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eseque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a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eate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sitam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as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magnis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8407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1379538" y="1257300"/>
            <a:ext cx="5549900" cy="835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Segoe Light" charset="0"/>
                <a:ea typeface="Segoe Light" charset="0"/>
                <a:cs typeface="Segoe Light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Naslov</a:t>
            </a:r>
            <a:r>
              <a:rPr lang="en-US" dirty="0" smtClean="0"/>
              <a:t> </a:t>
            </a:r>
            <a:r>
              <a:rPr lang="en-US" dirty="0" err="1" smtClean="0"/>
              <a:t>ovdje</a:t>
            </a:r>
            <a:endParaRPr lang="en-US" dirty="0"/>
          </a:p>
        </p:txBody>
      </p:sp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1379538" y="2470150"/>
            <a:ext cx="32639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Lorem ipsum dolor sit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amet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, no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legere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fabulas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vimSam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,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volora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quibusci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vitis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ipsum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eum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is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exerum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fuga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.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Ut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officiaecum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quae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dolore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,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nia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diorior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sum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esequat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aut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eseque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a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eate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sitam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as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magnis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eum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sedis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aut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quat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rem ex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expe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vent, cum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conseque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et que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explam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quo de et</a:t>
            </a: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246313"/>
            <a:ext cx="3617913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0"/>
          <p:cNvSpPr txBox="1">
            <a:spLocks noChangeArrowheads="1"/>
          </p:cNvSpPr>
          <p:nvPr userDrawn="1"/>
        </p:nvSpPr>
        <p:spPr bwMode="auto">
          <a:xfrm>
            <a:off x="4876800" y="4997450"/>
            <a:ext cx="3617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US" altLang="en-US" sz="1200" b="1" u="sng">
                <a:solidFill>
                  <a:srgbClr val="767171"/>
                </a:solidFill>
                <a:latin typeface="Segoe Black" charset="0"/>
                <a:ea typeface="Segoe Black" charset="0"/>
                <a:cs typeface="Segoe Black" charset="0"/>
              </a:rPr>
              <a:t>35% </a:t>
            </a:r>
            <a:r>
              <a:rPr lang="en-US" altLang="en-US" sz="1200" u="sng">
                <a:latin typeface="Segoe" charset="0"/>
                <a:ea typeface="Segoe" charset="0"/>
                <a:cs typeface="Segoe" charset="0"/>
              </a:rPr>
              <a:t>Lorem ipsum dolor    </a:t>
            </a:r>
            <a:r>
              <a:rPr lang="en-US" altLang="en-US" sz="1200" b="1" u="sng">
                <a:solidFill>
                  <a:srgbClr val="767171"/>
                </a:solidFill>
                <a:latin typeface="Segoe Black" charset="0"/>
                <a:ea typeface="Segoe Black" charset="0"/>
                <a:cs typeface="Segoe Black" charset="0"/>
              </a:rPr>
              <a:t>42% </a:t>
            </a:r>
            <a:r>
              <a:rPr lang="en-US" altLang="en-US" sz="1200" u="sng">
                <a:latin typeface="Segoe" charset="0"/>
                <a:ea typeface="Segoe" charset="0"/>
                <a:cs typeface="Segoe" charset="0"/>
              </a:rPr>
              <a:t>sit ametno legere</a:t>
            </a:r>
          </a:p>
        </p:txBody>
      </p:sp>
    </p:spTree>
    <p:extLst>
      <p:ext uri="{BB962C8B-B14F-4D97-AF65-F5344CB8AC3E}">
        <p14:creationId xmlns:p14="http://schemas.microsoft.com/office/powerpoint/2010/main" val="59071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1379538" y="935038"/>
            <a:ext cx="5549900" cy="833437"/>
          </a:xfrm>
          <a:prstGeom prst="rect">
            <a:avLst/>
          </a:prstGeom>
        </p:spPr>
        <p:txBody>
          <a:bodyPr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Segoe Light" charset="0"/>
                <a:ea typeface="Segoe Light" charset="0"/>
                <a:cs typeface="Segoe Light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Naslov</a:t>
            </a:r>
            <a:r>
              <a:rPr lang="en-US" dirty="0" smtClean="0"/>
              <a:t> </a:t>
            </a:r>
            <a:r>
              <a:rPr lang="en-US" dirty="0" err="1" smtClean="0"/>
              <a:t>ovdje</a:t>
            </a:r>
            <a:r>
              <a:rPr lang="en-US" dirty="0" smtClean="0"/>
              <a:t> </a:t>
            </a:r>
            <a:r>
              <a:rPr lang="en-US" dirty="0" err="1" smtClean="0"/>
              <a:t>naslov</a:t>
            </a:r>
            <a:r>
              <a:rPr lang="en-US" dirty="0" smtClean="0"/>
              <a:t> </a:t>
            </a:r>
            <a:r>
              <a:rPr lang="en-US" dirty="0" err="1" smtClean="0"/>
              <a:t>ovdje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660900" y="3290888"/>
            <a:ext cx="3795713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b="1" dirty="0">
                <a:latin typeface="Segoe Black" charset="0"/>
                <a:ea typeface="Segoe Black" charset="0"/>
                <a:cs typeface="Segoe Black" charset="0"/>
              </a:rPr>
              <a:t>45% </a:t>
            </a:r>
            <a:r>
              <a:rPr lang="en-US" dirty="0">
                <a:latin typeface="Segoe" charset="0"/>
                <a:ea typeface="Segoe" charset="0"/>
                <a:cs typeface="Segoe" charset="0"/>
              </a:rPr>
              <a:t>QUISQUE CURSUS LIBERO 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b="1" dirty="0">
                <a:latin typeface="Segoe Black" charset="0"/>
                <a:ea typeface="Segoe Black" charset="0"/>
                <a:cs typeface="Segoe Black" charset="0"/>
              </a:rPr>
              <a:t>23% </a:t>
            </a:r>
            <a:r>
              <a:rPr lang="en-US" dirty="0">
                <a:latin typeface="Segoe" charset="0"/>
                <a:ea typeface="Segoe" charset="0"/>
                <a:cs typeface="Segoe" charset="0"/>
              </a:rPr>
              <a:t>QUIS ORNARE BLANDIT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b="1" dirty="0">
                <a:latin typeface="Segoe Black" charset="0"/>
                <a:ea typeface="Segoe Black" charset="0"/>
                <a:cs typeface="Segoe Black" charset="0"/>
              </a:rPr>
              <a:t>22% </a:t>
            </a:r>
            <a:r>
              <a:rPr lang="en-US" dirty="0">
                <a:latin typeface="Segoe" charset="0"/>
                <a:ea typeface="Segoe" charset="0"/>
                <a:cs typeface="Segoe" charset="0"/>
              </a:rPr>
              <a:t>MORBI NEC TRISTIQUE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b="1" dirty="0">
                <a:latin typeface="Segoe Black" charset="0"/>
                <a:ea typeface="Segoe Black" charset="0"/>
                <a:cs typeface="Segoe Black" charset="0"/>
              </a:rPr>
              <a:t>10% </a:t>
            </a:r>
            <a:r>
              <a:rPr lang="en-US" dirty="0">
                <a:latin typeface="Segoe" charset="0"/>
                <a:ea typeface="Segoe" charset="0"/>
                <a:cs typeface="Segoe" charset="0"/>
              </a:rPr>
              <a:t>VITAE ELEMENTUM IPSUM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egoe" charset="0"/>
              <a:ea typeface="Segoe" charset="0"/>
              <a:cs typeface="Segoe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1387475" y="1768475"/>
            <a:ext cx="70691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en-US" b="1" dirty="0" err="1">
                <a:latin typeface="Segoe Black" charset="0"/>
                <a:ea typeface="Segoe Black" charset="0"/>
                <a:cs typeface="Segoe Black" charset="0"/>
              </a:rPr>
              <a:t>Podnaslov</a:t>
            </a:r>
            <a:r>
              <a:rPr lang="en-US" altLang="en-US" b="1" dirty="0">
                <a:latin typeface="Segoe Black" charset="0"/>
                <a:ea typeface="Segoe Black" charset="0"/>
                <a:cs typeface="Segoe Black" charset="0"/>
              </a:rPr>
              <a:t> </a:t>
            </a:r>
            <a:r>
              <a:rPr lang="en-US" altLang="en-US" b="1" dirty="0" err="1">
                <a:latin typeface="Segoe Black" charset="0"/>
                <a:ea typeface="Segoe Black" charset="0"/>
                <a:cs typeface="Segoe Black" charset="0"/>
              </a:rPr>
              <a:t>ovdje</a:t>
            </a:r>
            <a:r>
              <a:rPr lang="en-US" altLang="en-US" b="1" dirty="0">
                <a:latin typeface="Segoe Black" charset="0"/>
                <a:ea typeface="Segoe Black" charset="0"/>
                <a:cs typeface="Segoe Black" charset="0"/>
              </a:rPr>
              <a:t> </a:t>
            </a:r>
            <a:r>
              <a:rPr lang="en-US" altLang="en-US" b="1" dirty="0" err="1">
                <a:latin typeface="Segoe Black" charset="0"/>
                <a:ea typeface="Segoe Black" charset="0"/>
                <a:cs typeface="Segoe Black" charset="0"/>
              </a:rPr>
              <a:t>podnaslov</a:t>
            </a:r>
            <a:r>
              <a:rPr lang="en-US" altLang="en-US" b="1" dirty="0">
                <a:latin typeface="Segoe Black" charset="0"/>
                <a:ea typeface="Segoe Black" charset="0"/>
                <a:cs typeface="Segoe Black" charset="0"/>
              </a:rPr>
              <a:t> </a:t>
            </a:r>
            <a:r>
              <a:rPr lang="en-US" altLang="en-US" b="1" dirty="0" err="1">
                <a:latin typeface="Segoe Black" charset="0"/>
                <a:ea typeface="Segoe Black" charset="0"/>
                <a:cs typeface="Segoe Black" charset="0"/>
              </a:rPr>
              <a:t>ovdje</a:t>
            </a:r>
            <a:r>
              <a:rPr lang="en-US" altLang="en-US" b="1" dirty="0">
                <a:latin typeface="Segoe Black" charset="0"/>
                <a:ea typeface="Segoe Black" charset="0"/>
                <a:cs typeface="Segoe Black" charset="0"/>
              </a:rPr>
              <a:t> </a:t>
            </a:r>
            <a:r>
              <a:rPr lang="en-US" altLang="en-US" b="1" dirty="0" err="1">
                <a:latin typeface="Segoe Black" charset="0"/>
                <a:ea typeface="Segoe Black" charset="0"/>
                <a:cs typeface="Segoe Black" charset="0"/>
              </a:rPr>
              <a:t>podnaslov</a:t>
            </a:r>
            <a:r>
              <a:rPr lang="en-US" altLang="en-US" b="1" dirty="0">
                <a:latin typeface="Segoe Black" charset="0"/>
                <a:ea typeface="Segoe Black" charset="0"/>
                <a:cs typeface="Segoe Black" charset="0"/>
              </a:rPr>
              <a:t> </a:t>
            </a:r>
            <a:r>
              <a:rPr lang="en-US" altLang="en-US" b="1" dirty="0" err="1">
                <a:latin typeface="Segoe Black" charset="0"/>
                <a:ea typeface="Segoe Black" charset="0"/>
                <a:cs typeface="Segoe Black" charset="0"/>
              </a:rPr>
              <a:t>ovdje</a:t>
            </a:r>
            <a:r>
              <a:rPr lang="en-US" altLang="en-US" b="1" dirty="0">
                <a:latin typeface="Segoe Black" charset="0"/>
                <a:ea typeface="Segoe Black" charset="0"/>
                <a:cs typeface="Segoe Black" charset="0"/>
              </a:rPr>
              <a:t> </a:t>
            </a:r>
            <a:r>
              <a:rPr lang="en-US" altLang="en-US" b="1" dirty="0" err="1">
                <a:latin typeface="Segoe Black" charset="0"/>
                <a:ea typeface="Segoe Black" charset="0"/>
                <a:cs typeface="Segoe Black" charset="0"/>
              </a:rPr>
              <a:t>podnaslov</a:t>
            </a:r>
            <a:r>
              <a:rPr lang="en-US" altLang="en-US" b="1" dirty="0">
                <a:latin typeface="Segoe Black" charset="0"/>
                <a:ea typeface="Segoe Black" charset="0"/>
                <a:cs typeface="Segoe Black" charset="0"/>
              </a:rPr>
              <a:t> </a:t>
            </a:r>
            <a:r>
              <a:rPr lang="en-US" altLang="en-US" b="1" dirty="0" err="1">
                <a:latin typeface="Segoe Black" charset="0"/>
                <a:ea typeface="Segoe Black" charset="0"/>
                <a:cs typeface="Segoe Black" charset="0"/>
              </a:rPr>
              <a:t>ovdje</a:t>
            </a:r>
            <a:endParaRPr lang="en-US" altLang="en-US" b="1" dirty="0">
              <a:latin typeface="Segoe Black" charset="0"/>
              <a:ea typeface="Segoe Black" charset="0"/>
              <a:cs typeface="Segoe Black" charset="0"/>
            </a:endParaRPr>
          </a:p>
          <a:p>
            <a:pPr eaLnBrk="1" hangingPunct="1"/>
            <a:endParaRPr lang="en-US" altLang="en-US" b="1" dirty="0">
              <a:latin typeface="Segoe Black" charset="0"/>
              <a:ea typeface="Segoe Black" charset="0"/>
              <a:cs typeface="Segoe Black" charset="0"/>
            </a:endParaRPr>
          </a:p>
          <a:p>
            <a:pPr eaLnBrk="1" hangingPunct="1"/>
            <a:endParaRPr lang="en-US" altLang="en-US" b="1" dirty="0">
              <a:latin typeface="Segoe Black" charset="0"/>
              <a:ea typeface="Segoe Black" charset="0"/>
              <a:cs typeface="Segoe Black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2692400"/>
            <a:ext cx="27813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499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 userDrawn="1"/>
        </p:nvSpPr>
        <p:spPr>
          <a:xfrm>
            <a:off x="1379538" y="396875"/>
            <a:ext cx="5549900" cy="835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Segoe Light" charset="0"/>
                <a:ea typeface="Segoe Light" charset="0"/>
                <a:cs typeface="Segoe Light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Naslov</a:t>
            </a:r>
            <a:r>
              <a:rPr lang="en-US" dirty="0" smtClean="0"/>
              <a:t> </a:t>
            </a:r>
            <a:r>
              <a:rPr lang="en-US" dirty="0" err="1" smtClean="0"/>
              <a:t>ovdje</a:t>
            </a:r>
            <a:endParaRPr lang="en-US" dirty="0"/>
          </a:p>
        </p:txBody>
      </p:sp>
      <p:sp>
        <p:nvSpPr>
          <p:cNvPr id="13" name="TextBox 5"/>
          <p:cNvSpPr txBox="1">
            <a:spLocks noChangeArrowheads="1"/>
          </p:cNvSpPr>
          <p:nvPr userDrawn="1"/>
        </p:nvSpPr>
        <p:spPr bwMode="auto">
          <a:xfrm>
            <a:off x="1379538" y="1624013"/>
            <a:ext cx="315595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en-US" b="1" dirty="0">
                <a:latin typeface="Segoe Black" charset="0"/>
                <a:ea typeface="Segoe Black" charset="0"/>
                <a:cs typeface="Segoe Black" charset="0"/>
              </a:rPr>
              <a:t>Lorem ipsum dolor </a:t>
            </a:r>
          </a:p>
          <a:p>
            <a:pPr eaLnBrk="1" hangingPunct="1"/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sit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amet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, no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legere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fabulas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vimSam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,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volora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quibusci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vitis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ipsum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eum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is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exerum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fuga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.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Ut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officiaecum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 quae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dolore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,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nia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diorior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sum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esequat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aut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eseque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a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eate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sitam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as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magnis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eum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sedis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aut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quat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rem ex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expe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vent, cum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conseque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et que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explam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quo de et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occabor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adi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ommolorumet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.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officiaecum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 quae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dolore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,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nia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diorior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sum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esequat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aut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eseque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a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eate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sitam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as </a:t>
            </a:r>
            <a:r>
              <a:rPr lang="en-US" altLang="en-US" dirty="0" err="1">
                <a:latin typeface="Segoe" charset="0"/>
                <a:ea typeface="Segoe" charset="0"/>
                <a:cs typeface="Segoe" charset="0"/>
              </a:rPr>
              <a:t>magnis</a:t>
            </a:r>
            <a:r>
              <a:rPr lang="en-US" altLang="en-US" dirty="0">
                <a:latin typeface="Segoe" charset="0"/>
                <a:ea typeface="Segoe" charset="0"/>
                <a:cs typeface="Segoe" charset="0"/>
              </a:rPr>
              <a:t> </a:t>
            </a:r>
          </a:p>
        </p:txBody>
      </p:sp>
      <p:sp>
        <p:nvSpPr>
          <p:cNvPr id="14" name="TextBox 6"/>
          <p:cNvSpPr txBox="1">
            <a:spLocks noChangeArrowheads="1"/>
          </p:cNvSpPr>
          <p:nvPr userDrawn="1"/>
        </p:nvSpPr>
        <p:spPr bwMode="auto">
          <a:xfrm>
            <a:off x="5281613" y="1624013"/>
            <a:ext cx="31575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en-US" b="1">
                <a:latin typeface="Segoe Black" charset="0"/>
                <a:ea typeface="Segoe Black" charset="0"/>
                <a:cs typeface="Segoe Black" charset="0"/>
              </a:rPr>
              <a:t>Sam volora </a:t>
            </a:r>
          </a:p>
          <a:p>
            <a:pPr eaLnBrk="1" hangingPunct="1"/>
            <a:r>
              <a:rPr lang="en-US" altLang="en-US">
                <a:latin typeface="Segoe" charset="0"/>
                <a:ea typeface="Segoe" charset="0"/>
                <a:cs typeface="Segoe" charset="0"/>
              </a:rPr>
              <a:t>Lorem ipsum dolor sit amet, no legere fabulas vim. Sam volora quibusci vitis ipsum eum is exerum fuga. 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15" y="3317958"/>
            <a:ext cx="2912836" cy="218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04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3362" y="1304925"/>
            <a:ext cx="6738937" cy="77866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egoe Light" charset="0"/>
                <a:ea typeface="Segoe Light" charset="0"/>
                <a:cs typeface="Segoe Light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Naslov</a:t>
            </a:r>
            <a:r>
              <a:rPr lang="en-US" dirty="0" smtClean="0"/>
              <a:t> </a:t>
            </a:r>
            <a:r>
              <a:rPr lang="en-US" dirty="0" err="1" smtClean="0"/>
              <a:t>ovdje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03363" y="2349500"/>
            <a:ext cx="6738937" cy="431006"/>
          </a:xfrm>
          <a:prstGeom prst="rect">
            <a:avLst/>
          </a:prstGeom>
        </p:spPr>
        <p:txBody>
          <a:bodyPr anchor="b"/>
          <a:lstStyle>
            <a:lvl1pPr marL="0" indent="0" eaLnBrk="1" hangingPunct="1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/>
            <a:r>
              <a:rPr lang="en-US" altLang="en-US" b="1" dirty="0" err="1" smtClean="0">
                <a:latin typeface="Segoe Black" charset="0"/>
                <a:ea typeface="Segoe Black" charset="0"/>
                <a:cs typeface="Segoe Black" charset="0"/>
              </a:rPr>
              <a:t>Podnaslov</a:t>
            </a:r>
            <a:r>
              <a:rPr lang="en-US" altLang="en-US" b="1" dirty="0" smtClean="0">
                <a:latin typeface="Segoe Black" charset="0"/>
                <a:ea typeface="Segoe Black" charset="0"/>
                <a:cs typeface="Segoe Black" charset="0"/>
              </a:rPr>
              <a:t> </a:t>
            </a:r>
            <a:r>
              <a:rPr lang="en-US" altLang="en-US" b="1" dirty="0" err="1" smtClean="0">
                <a:latin typeface="Segoe Black" charset="0"/>
                <a:ea typeface="Segoe Black" charset="0"/>
                <a:cs typeface="Segoe Black" charset="0"/>
              </a:rPr>
              <a:t>ovdje</a:t>
            </a:r>
            <a:r>
              <a:rPr lang="en-US" altLang="en-US" b="1" dirty="0" smtClean="0">
                <a:latin typeface="Segoe Black" charset="0"/>
                <a:ea typeface="Segoe Black" charset="0"/>
                <a:cs typeface="Segoe Black" charset="0"/>
              </a:rPr>
              <a:t> </a:t>
            </a:r>
            <a:r>
              <a:rPr lang="en-US" altLang="en-US" b="1" dirty="0" err="1" smtClean="0">
                <a:latin typeface="Segoe Black" charset="0"/>
                <a:ea typeface="Segoe Black" charset="0"/>
                <a:cs typeface="Segoe Black" charset="0"/>
              </a:rPr>
              <a:t>podnaslov</a:t>
            </a:r>
            <a:r>
              <a:rPr lang="en-US" altLang="en-US" b="1" dirty="0" smtClean="0">
                <a:latin typeface="Segoe Black" charset="0"/>
                <a:ea typeface="Segoe Black" charset="0"/>
                <a:cs typeface="Segoe Black" charset="0"/>
              </a:rPr>
              <a:t> </a:t>
            </a:r>
            <a:r>
              <a:rPr lang="en-US" altLang="en-US" b="1" dirty="0" err="1" smtClean="0">
                <a:latin typeface="Segoe Black" charset="0"/>
                <a:ea typeface="Segoe Black" charset="0"/>
                <a:cs typeface="Segoe Black" charset="0"/>
              </a:rPr>
              <a:t>ovdje</a:t>
            </a:r>
            <a:endParaRPr lang="en-US" altLang="en-US" b="1" dirty="0">
              <a:latin typeface="Segoe Black" charset="0"/>
              <a:ea typeface="Segoe Black" charset="0"/>
              <a:cs typeface="Segoe Black" charset="0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503362" y="3046412"/>
            <a:ext cx="6738937" cy="217328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eaLnBrk="1" hangingPunct="1"/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Lorem ipsum dolor sit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amet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, no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legere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fabulas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vimSam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,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volora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quibusci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vitis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ipsum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eum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is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exerum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fuga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.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Ut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officiaecum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quae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dolore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,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nia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diorior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sum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esequat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aut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eseque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a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eate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sitam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as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magnis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eum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sedis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aut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quat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rem ex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expe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vent, cum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conseque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et que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explam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quo de et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occabor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adi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ommolorumet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acernam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qui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idus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ni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cuptat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.</a:t>
            </a:r>
          </a:p>
          <a:p>
            <a:pPr eaLnBrk="1" hangingPunct="1"/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Lorem ipsum dolor sit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amet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, no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legere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fabulas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vimSam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,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volora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quibusci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vitis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ipsum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eum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is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exerum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fuga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.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Ut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officiaecum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quae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dolore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,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nia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diorior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sum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esequat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aut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eseque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a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eate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sitam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 as </a:t>
            </a:r>
            <a:r>
              <a:rPr lang="en-US" altLang="en-US" dirty="0" err="1" smtClean="0">
                <a:latin typeface="Segoe" charset="0"/>
                <a:ea typeface="Segoe" charset="0"/>
                <a:cs typeface="Segoe" charset="0"/>
              </a:rPr>
              <a:t>magnis</a:t>
            </a:r>
            <a:r>
              <a:rPr lang="en-US" altLang="en-US" dirty="0" smtClean="0">
                <a:latin typeface="Segoe" charset="0"/>
                <a:ea typeface="Segoe" charset="0"/>
                <a:cs typeface="Segoe" charset="0"/>
              </a:rPr>
              <a:t> </a:t>
            </a:r>
            <a:endParaRPr lang="en-US" altLang="en-US" dirty="0">
              <a:latin typeface="Segoe" charset="0"/>
              <a:ea typeface="Segoe" charset="0"/>
              <a:cs typeface="Sego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96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C25D002-652C-6641-A77F-AC8CC7BDD944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67700C-E671-8147-9847-940EDF584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C25D002-652C-6641-A77F-AC8CC7BDD944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67700C-E671-8147-9847-940EDF584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4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297112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C25D002-652C-6641-A77F-AC8CC7BDD944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67700C-E671-8147-9847-940EDF584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51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931"/>
            <a:ext cx="9144000" cy="4447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" y="534905"/>
            <a:ext cx="4243070" cy="83031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-2246811" y="72890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7388"/>
            <a:ext cx="914400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6327775"/>
            <a:ext cx="130333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347" y="6458192"/>
            <a:ext cx="2724508" cy="17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4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martina.mandac@haop.hr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Zagreb, </a:t>
            </a:r>
            <a:r>
              <a:rPr lang="hr-HR" dirty="0" smtClean="0">
                <a:latin typeface="Segoe UI" panose="020B0502040204020203" pitchFamily="34" charset="0"/>
                <a:cs typeface="Segoe UI" panose="020B0502040204020203" pitchFamily="34" charset="0"/>
              </a:rPr>
              <a:t>04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.12.201</a:t>
            </a:r>
            <a:r>
              <a:rPr lang="hr-HR" dirty="0" smtClean="0"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2011680" y="2275114"/>
            <a:ext cx="6448108" cy="1153886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Segoe UI Light" panose="020B0502040204020203" pitchFamily="34" charset="0"/>
                <a:cs typeface="Segoe UI Light" panose="020B0502040204020203" pitchFamily="34" charset="0"/>
              </a:rPr>
              <a:t>4. VERIFIKACIJSKI FORUM</a:t>
            </a:r>
            <a:br>
              <a:rPr lang="pl-PL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pl-PL" dirty="0">
                <a:latin typeface="Segoe UI Light" panose="020B0502040204020203" pitchFamily="34" charset="0"/>
                <a:cs typeface="Segoe UI Light" panose="020B0502040204020203" pitchFamily="34" charset="0"/>
              </a:rPr>
              <a:t>Zagreb, 04.12.2018.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2000468" y="3543300"/>
            <a:ext cx="6448108" cy="734786"/>
          </a:xfrm>
        </p:spPr>
        <p:txBody>
          <a:bodyPr>
            <a:normAutofit fontScale="92500" lnSpcReduction="10000"/>
          </a:bodyPr>
          <a:lstStyle/>
          <a:p>
            <a:r>
              <a:rPr lang="hr-HR" altLang="sr-Latn-RS" dirty="0">
                <a:ea typeface="Calibri" panose="020F0502020204030204" pitchFamily="34" charset="0"/>
              </a:rPr>
              <a:t>Status projekta</a:t>
            </a:r>
            <a:br>
              <a:rPr lang="hr-HR" altLang="sr-Latn-RS" dirty="0">
                <a:ea typeface="Calibri" panose="020F0502020204030204" pitchFamily="34" charset="0"/>
              </a:rPr>
            </a:br>
            <a:r>
              <a:rPr lang="hr-HR" altLang="sr-Latn-RS" dirty="0">
                <a:ea typeface="Calibri" panose="020F0502020204030204" pitchFamily="34" charset="0"/>
              </a:rPr>
              <a:t>„Revizija Uredbi 600/2012 (AVR) i 601/2012 (MRR)”</a:t>
            </a:r>
            <a:r>
              <a:rPr lang="hr-HR" altLang="sr-Latn-RS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/>
            </a:r>
            <a:br>
              <a:rPr lang="hr-HR" altLang="sr-Latn-RS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</a:br>
            <a:r>
              <a:rPr lang="hr-HR" altLang="sr-Latn-RS" dirty="0">
                <a:solidFill>
                  <a:prstClr val="black"/>
                </a:solidFill>
                <a:latin typeface="Open Sans"/>
                <a:ea typeface="Calibri" panose="020F0502020204030204" pitchFamily="34" charset="0"/>
                <a:cs typeface="Arial" charset="0"/>
              </a:rPr>
              <a:t>(MRVA </a:t>
            </a:r>
            <a:r>
              <a:rPr lang="hr-HR" altLang="sr-Latn-RS" dirty="0" err="1">
                <a:solidFill>
                  <a:prstClr val="black"/>
                </a:solidFill>
                <a:latin typeface="Open Sans"/>
                <a:ea typeface="Calibri" panose="020F0502020204030204" pitchFamily="34" charset="0"/>
                <a:cs typeface="Arial" charset="0"/>
              </a:rPr>
              <a:t>Regulations</a:t>
            </a:r>
            <a:r>
              <a:rPr lang="hr-HR" altLang="sr-Latn-RS" dirty="0">
                <a:solidFill>
                  <a:prstClr val="black"/>
                </a:solidFill>
                <a:latin typeface="Open Sans"/>
                <a:ea typeface="Calibri" panose="020F0502020204030204" pitchFamily="34" charset="0"/>
                <a:cs typeface="Arial" charset="0"/>
              </a:rPr>
              <a:t> </a:t>
            </a:r>
            <a:r>
              <a:rPr lang="hr-HR" altLang="sr-Latn-RS" dirty="0" err="1">
                <a:solidFill>
                  <a:prstClr val="black"/>
                </a:solidFill>
                <a:latin typeface="Open Sans"/>
                <a:ea typeface="Calibri" panose="020F0502020204030204" pitchFamily="34" charset="0"/>
                <a:cs typeface="Arial" charset="0"/>
              </a:rPr>
              <a:t>Revision</a:t>
            </a:r>
            <a:r>
              <a:rPr lang="hr-HR" altLang="sr-Latn-RS" dirty="0">
                <a:solidFill>
                  <a:prstClr val="black"/>
                </a:solidFill>
                <a:latin typeface="Open Sans"/>
                <a:ea typeface="Calibri" panose="020F0502020204030204" pitchFamily="34" charset="0"/>
                <a:cs typeface="Arial" charset="0"/>
              </a:rPr>
              <a:t> Project)</a:t>
            </a:r>
            <a:endParaRPr lang="en-US" dirty="0">
              <a:solidFill>
                <a:srgbClr val="FF0000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2011680" y="5544318"/>
            <a:ext cx="6459320" cy="230329"/>
          </a:xfrm>
          <a:prstGeom prst="rect">
            <a:avLst/>
          </a:prstGeom>
        </p:spPr>
        <p:txBody>
          <a:bodyPr anchor="b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400" b="0" i="0" kern="1200">
                <a:solidFill>
                  <a:schemeClr val="tx1"/>
                </a:solidFill>
                <a:latin typeface="Segoe Light" charset="0"/>
                <a:ea typeface="Segoe Light" charset="0"/>
                <a:cs typeface="Segoe Light" charset="0"/>
              </a:defRPr>
            </a:lvl1pPr>
            <a:lvl2pPr marL="457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 smtClean="0">
                <a:latin typeface="Segoe UI" panose="020B0502040204020203" pitchFamily="34" charset="0"/>
                <a:ea typeface="Segoe Black" charset="0"/>
                <a:cs typeface="Segoe UI" panose="020B0502040204020203" pitchFamily="34" charset="0"/>
              </a:rPr>
              <a:t>Martina Mandac</a:t>
            </a:r>
            <a:r>
              <a:rPr lang="en-US" b="1" dirty="0" smtClean="0">
                <a:latin typeface="Segoe UI" panose="020B0502040204020203" pitchFamily="34" charset="0"/>
                <a:ea typeface="Segoe Black" charset="0"/>
                <a:cs typeface="Segoe UI" panose="020B0502040204020203" pitchFamily="34" charset="0"/>
              </a:rPr>
              <a:t>, dipl. </a:t>
            </a:r>
            <a:r>
              <a:rPr lang="en-US" b="1" dirty="0" err="1" smtClean="0">
                <a:latin typeface="Segoe UI" panose="020B0502040204020203" pitchFamily="34" charset="0"/>
                <a:ea typeface="Segoe Black" charset="0"/>
                <a:cs typeface="Segoe UI" panose="020B0502040204020203" pitchFamily="34" charset="0"/>
              </a:rPr>
              <a:t>ing</a:t>
            </a:r>
            <a:r>
              <a:rPr lang="en-US" b="1" dirty="0" smtClean="0">
                <a:latin typeface="Segoe UI" panose="020B0502040204020203" pitchFamily="34" charset="0"/>
                <a:ea typeface="Segoe Black" charset="0"/>
                <a:cs typeface="Segoe UI" panose="020B0502040204020203" pitchFamily="34" charset="0"/>
              </a:rPr>
              <a:t>. </a:t>
            </a:r>
            <a:endParaRPr lang="en-US" b="1" dirty="0">
              <a:latin typeface="Segoe UI" panose="020B0502040204020203" pitchFamily="34" charset="0"/>
              <a:ea typeface="Segoe Black" charset="0"/>
              <a:cs typeface="Segoe UI" panose="020B0502040204020203" pitchFamily="34" charset="0"/>
            </a:endParaRPr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2000468" y="5763217"/>
            <a:ext cx="6459320" cy="2446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Segoe" charset="0"/>
                <a:ea typeface="Segoe" charset="0"/>
                <a:cs typeface="Segoe" charset="0"/>
              </a:defRPr>
            </a:lvl1pPr>
            <a:lvl2pPr marL="457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t>Viša stručna savjetnica u Odsjeku za klimatske promjene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02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682" y="915590"/>
            <a:ext cx="7093762" cy="778669"/>
          </a:xfrm>
        </p:spPr>
        <p:txBody>
          <a:bodyPr/>
          <a:lstStyle/>
          <a:p>
            <a:r>
              <a:rPr lang="hr-BA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AVR-primjeri </a:t>
            </a:r>
            <a:r>
              <a:rPr lang="hr-BA" dirty="0">
                <a:latin typeface="Segoe UI Light" panose="020B0502040204020203" pitchFamily="34" charset="0"/>
                <a:cs typeface="Segoe UI Light" panose="020B0502040204020203" pitchFamily="34" charset="0"/>
              </a:rPr>
              <a:t>izmjena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954" y="1975104"/>
            <a:ext cx="7093762" cy="4133088"/>
          </a:xfrm>
        </p:spPr>
        <p:txBody>
          <a:bodyPr/>
          <a:lstStyle/>
          <a:p>
            <a:pPr marL="228600" lvl="0" indent="-228600" eaLnBrk="0" fontAlgn="base" hangingPunct="0">
              <a:spcAft>
                <a:spcPct val="0"/>
              </a:spcAft>
              <a:buFont typeface="Arial" charset="0"/>
              <a:buChar char="•"/>
            </a:pPr>
            <a:endParaRPr lang="hr-BA" sz="1800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r-BA" sz="18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Izmjena AVR za potrebe FAR-a</a:t>
            </a:r>
          </a:p>
          <a:p>
            <a:pPr marL="285750" indent="-28575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r-BA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 članku 10. izričito se traži da </a:t>
            </a:r>
            <a:r>
              <a:rPr lang="hr-BA" sz="18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operater </a:t>
            </a:r>
            <a:r>
              <a:rPr lang="hr-BA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dostavi dokaz da udovoljava razinama točnosti određenim u planu praćenja emisija stakleničkih plinova (procjena nesigurnosti</a:t>
            </a:r>
            <a:r>
              <a:rPr lang="hr-BA" sz="18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285750" lvl="0" indent="-28575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r-BA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hr-BA" sz="18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opuna </a:t>
            </a:r>
            <a:r>
              <a:rPr lang="hr-BA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članaka 22. i 27.(4) vezano za utvrđivanje nesukladnosti s </a:t>
            </a:r>
            <a:r>
              <a:rPr lang="hr-BA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MRR</a:t>
            </a:r>
          </a:p>
          <a:p>
            <a:pPr marL="285750" lvl="0" indent="-28575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Promjene </a:t>
            </a:r>
            <a:r>
              <a:rPr lang="pl-PL" sz="1800" dirty="0">
                <a:latin typeface="Segoe UI" panose="020B0502040204020203" pitchFamily="34" charset="0"/>
                <a:cs typeface="Segoe UI" panose="020B0502040204020203" pitchFamily="34" charset="0"/>
              </a:rPr>
              <a:t>u člancima 31. i 31. a) vezano za obilazak lokacije postrojenja</a:t>
            </a:r>
          </a:p>
          <a:p>
            <a:pPr marL="285750" indent="-28575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r-BA" sz="1800" dirty="0">
                <a:latin typeface="Segoe UI" panose="020B0502040204020203" pitchFamily="34" charset="0"/>
                <a:cs typeface="Segoe UI" panose="020B0502040204020203" pitchFamily="34" charset="0"/>
              </a:rPr>
              <a:t>Manje promjene u </a:t>
            </a:r>
            <a:r>
              <a:rPr lang="hr-BA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Annexu</a:t>
            </a:r>
            <a:r>
              <a:rPr lang="hr-BA" sz="1800" dirty="0">
                <a:latin typeface="Segoe UI" panose="020B0502040204020203" pitchFamily="34" charset="0"/>
                <a:cs typeface="Segoe UI" panose="020B0502040204020203" pitchFamily="34" charset="0"/>
              </a:rPr>
              <a:t> 1 vezano za opseg </a:t>
            </a:r>
            <a:r>
              <a:rPr lang="hr-BA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akreditacije (proizvodnja </a:t>
            </a:r>
            <a:r>
              <a:rPr lang="hr-BA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kaprolaktama</a:t>
            </a:r>
            <a:r>
              <a:rPr lang="hr-BA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nije više na listi)</a:t>
            </a:r>
            <a:endParaRPr lang="hr-BA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r-BA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682" y="915590"/>
            <a:ext cx="7093762" cy="778669"/>
          </a:xfrm>
        </p:spPr>
        <p:txBody>
          <a:bodyPr/>
          <a:lstStyle/>
          <a:p>
            <a:r>
              <a:rPr lang="hr-BA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AVR-primjeri </a:t>
            </a:r>
            <a:r>
              <a:rPr lang="hr-BA" dirty="0">
                <a:latin typeface="Segoe UI Light" panose="020B0502040204020203" pitchFamily="34" charset="0"/>
                <a:cs typeface="Segoe UI Light" panose="020B0502040204020203" pitchFamily="34" charset="0"/>
              </a:rPr>
              <a:t>izmjena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954" y="1975104"/>
            <a:ext cx="7093762" cy="4133088"/>
          </a:xfrm>
        </p:spPr>
        <p:txBody>
          <a:bodyPr/>
          <a:lstStyle/>
          <a:p>
            <a:pPr marL="228600" lvl="0" indent="-228600" eaLnBrk="0" fontAlgn="base" hangingPunct="0">
              <a:spcAft>
                <a:spcPct val="0"/>
              </a:spcAft>
              <a:buFont typeface="Arial" charset="0"/>
              <a:buChar char="•"/>
            </a:pPr>
            <a:endParaRPr lang="hr-BA" sz="18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lvl="0" indent="-2286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hr-BA" sz="18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Promjene </a:t>
            </a:r>
            <a:r>
              <a:rPr lang="hr-BA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 člancima vezano za razmjenu informacija između nadležnog tijela, nacionalnog akreditacijskog tijela i </a:t>
            </a:r>
            <a:r>
              <a:rPr lang="hr-BA" sz="18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verifikatora</a:t>
            </a:r>
          </a:p>
          <a:p>
            <a:pPr marL="685800" lvl="1" indent="-2286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hr-BA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Čl.61. Prigovori – nacionalno akreditacijsko tijelo se mora očitovati na prigovor u roku  tri mjeseca od zaprimanja prigovora</a:t>
            </a:r>
          </a:p>
          <a:p>
            <a:pPr marL="685800" lvl="1" indent="-2286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hr-BA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Čl.70. 1.– izmjene u akreditacijskom radnom programu moraju se dojaviti nadležnom tijelu do 31. siječnja tekuće godine. </a:t>
            </a:r>
          </a:p>
          <a:p>
            <a:pPr marL="685800" lvl="1" indent="-2286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hr-BA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čl-.70.3. f. – u izvješću o upravljanju potrebno je navesti i postupanja provedena temeljem informacija </a:t>
            </a:r>
            <a:r>
              <a:rPr lang="hr-BA" sz="16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diobivenih</a:t>
            </a:r>
            <a:r>
              <a:rPr lang="hr-BA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od nadležnog tijela</a:t>
            </a:r>
          </a:p>
          <a:p>
            <a:pPr marL="685800" lvl="1" indent="-2286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hr-BA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Čl.76. 1. c- Obavijesti verifikatora -  mora sadržavati i podatke o verifikacijskom timu i opsegu za koji su akreditirani s obzirom u koje postrojenje odlaze</a:t>
            </a:r>
          </a:p>
          <a:p>
            <a:pPr lvl="1" eaLnBrk="0" fontAlgn="base" hangingPunct="0">
              <a:spcAft>
                <a:spcPct val="0"/>
              </a:spcAft>
            </a:pPr>
            <a:endParaRPr lang="hr-BA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lvl="0" indent="-2286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hr-BA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Izmjene zbog CORSIA-e: nakon 6 godina verifikacije potrebno je izmijeniti vodećeg ocjenitelja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72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954" y="2084832"/>
            <a:ext cx="7093762" cy="3608832"/>
          </a:xfrm>
        </p:spPr>
        <p:txBody>
          <a:bodyPr/>
          <a:lstStyle/>
          <a:p>
            <a:pPr marL="228600" lvl="0" indent="-228600" eaLnBrk="0" fontAlgn="base" hangingPunct="0">
              <a:spcAft>
                <a:spcPct val="0"/>
              </a:spcAft>
              <a:buFont typeface="Arial" charset="0"/>
              <a:buChar char="•"/>
            </a:pPr>
            <a:endParaRPr lang="hr-BA" sz="18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hr-HR" sz="4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Hvala na pažnji!</a:t>
            </a:r>
            <a:endParaRPr lang="hr-HR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hr-H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hr-HR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hr-HR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hr-H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hr-H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hr-H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Kontakt: </a:t>
            </a:r>
            <a:r>
              <a:rPr lang="hr-HR" sz="2000" dirty="0" smtClean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martina.mandac@haop.hr</a:t>
            </a:r>
            <a:endParaRPr lang="hr-HR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6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026" y="1304925"/>
            <a:ext cx="7093762" cy="778669"/>
          </a:xfrm>
        </p:spPr>
        <p:txBody>
          <a:bodyPr/>
          <a:lstStyle/>
          <a:p>
            <a:r>
              <a:rPr lang="hr-HR" dirty="0">
                <a:latin typeface="Segoe UI Light" panose="020B0502040204020203" pitchFamily="34" charset="0"/>
                <a:cs typeface="Segoe UI Light" panose="020B0502040204020203" pitchFamily="34" charset="0"/>
              </a:rPr>
              <a:t>EU ETS reforma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6026" y="2487168"/>
            <a:ext cx="7093762" cy="288166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sr-Latn-RS" altLang="sr-Latn-RS" sz="2000" dirty="0">
                <a:latin typeface="Segoe UI" panose="020B0502040204020203" pitchFamily="34" charset="0"/>
                <a:cs typeface="Segoe UI" panose="020B0502040204020203" pitchFamily="34" charset="0"/>
              </a:rPr>
              <a:t>Proces donošenja legislative za desetogodišnje 4. razdoblje EU ETS-a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r-Latn-RS" altLang="sr-Latn-RS" sz="2000" dirty="0">
                <a:latin typeface="Segoe UI" panose="020B0502040204020203" pitchFamily="34" charset="0"/>
                <a:cs typeface="Segoe UI" panose="020B0502040204020203" pitchFamily="34" charset="0"/>
              </a:rPr>
              <a:t>Buduće izmjene legislative su rezultat trialoga između EU Komisije-EU Parlamenta-EU Vijeća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r-Latn-RS" altLang="sr-Latn-RS" sz="2000" dirty="0">
                <a:latin typeface="Segoe UI" panose="020B0502040204020203" pitchFamily="34" charset="0"/>
                <a:cs typeface="Segoe UI" panose="020B0502040204020203" pitchFamily="34" charset="0"/>
              </a:rPr>
              <a:t>Ciljevi za 4.razdoblje:</a:t>
            </a:r>
          </a:p>
          <a:p>
            <a:pPr lvl="1">
              <a:defRPr/>
            </a:pPr>
            <a:r>
              <a:rPr lang="sr-Latn-RS" altLang="sr-Latn-RS" sz="2000" dirty="0">
                <a:latin typeface="Segoe UI" panose="020B0502040204020203" pitchFamily="34" charset="0"/>
                <a:cs typeface="Segoe UI" panose="020B0502040204020203" pitchFamily="34" charset="0"/>
              </a:rPr>
              <a:t>40% smanjenje emisije CO</a:t>
            </a:r>
            <a:r>
              <a:rPr lang="sr-Latn-RS" altLang="sr-Latn-RS" sz="20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  <a:p>
            <a:pPr lvl="1">
              <a:defRPr/>
            </a:pPr>
            <a:r>
              <a:rPr lang="sr-Latn-RS" altLang="sr-Latn-RS" sz="2000" dirty="0">
                <a:latin typeface="Segoe UI" panose="020B0502040204020203" pitchFamily="34" charset="0"/>
                <a:cs typeface="Segoe UI" panose="020B0502040204020203" pitchFamily="34" charset="0"/>
              </a:rPr>
              <a:t>Pojednostaviti sustav</a:t>
            </a:r>
          </a:p>
          <a:p>
            <a:pPr lvl="1">
              <a:defRPr/>
            </a:pPr>
            <a:r>
              <a:rPr lang="sr-Latn-RS" altLang="sr-Latn-RS" sz="2000" dirty="0">
                <a:latin typeface="Segoe UI" panose="020B0502040204020203" pitchFamily="34" charset="0"/>
                <a:cs typeface="Segoe UI" panose="020B0502040204020203" pitchFamily="34" charset="0"/>
              </a:rPr>
              <a:t>Rasteretiti operatera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69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026" y="1304925"/>
            <a:ext cx="7093762" cy="778669"/>
          </a:xfrm>
        </p:spPr>
        <p:txBody>
          <a:bodyPr/>
          <a:lstStyle/>
          <a:p>
            <a:r>
              <a:rPr lang="hr-HR" dirty="0">
                <a:latin typeface="Segoe UI Light" panose="020B0502040204020203" pitchFamily="34" charset="0"/>
                <a:cs typeface="Segoe UI Light" panose="020B0502040204020203" pitchFamily="34" charset="0"/>
              </a:rPr>
              <a:t>Projekt revizije MRR i AVR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6026" y="2487168"/>
            <a:ext cx="7093762" cy="288166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r-HR" sz="1800" dirty="0">
                <a:latin typeface="Segoe UI" panose="020B0502040204020203" pitchFamily="34" charset="0"/>
                <a:cs typeface="Segoe UI" panose="020B0502040204020203" pitchFamily="34" charset="0"/>
              </a:rPr>
              <a:t>Projekt EK, tim konzultanta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sz="1800" dirty="0">
                <a:latin typeface="Segoe UI" panose="020B0502040204020203" pitchFamily="34" charset="0"/>
                <a:cs typeface="Segoe UI" panose="020B0502040204020203" pitchFamily="34" charset="0"/>
              </a:rPr>
              <a:t>Ciljevi: pojasniti i pojednostaviti navedene Uredbe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sz="1800" dirty="0">
                <a:latin typeface="Segoe UI" panose="020B0502040204020203" pitchFamily="34" charset="0"/>
                <a:cs typeface="Segoe UI" panose="020B0502040204020203" pitchFamily="34" charset="0"/>
              </a:rPr>
              <a:t>Temeljem ulaznih informacija prikupljenih od članova radnih skupina (TF M&amp;R, TF A&amp;V, TWG MRVA…)  izrađen je upitnik s više od 300 pitanja (problema) iz područja MRR i AVR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sz="1800" dirty="0">
                <a:latin typeface="Segoe UI" panose="020B0502040204020203" pitchFamily="34" charset="0"/>
                <a:cs typeface="Segoe UI" panose="020B0502040204020203" pitchFamily="34" charset="0"/>
              </a:rPr>
              <a:t>Konzultanti su izradili prijedloge rješenja  tj. poboljšanja metodologije i dostavili nadležnim tijelima na mišljenje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sz="1800" dirty="0">
                <a:latin typeface="Segoe UI" panose="020B0502040204020203" pitchFamily="34" charset="0"/>
                <a:cs typeface="Segoe UI" panose="020B0502040204020203" pitchFamily="34" charset="0"/>
              </a:rPr>
              <a:t>Ukupno zaprimljeno 4856 komentara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4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64" y="707136"/>
            <a:ext cx="8105264" cy="534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4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8" y="780288"/>
            <a:ext cx="7741920" cy="474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6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682" y="915590"/>
            <a:ext cx="7093762" cy="778669"/>
          </a:xfrm>
        </p:spPr>
        <p:txBody>
          <a:bodyPr/>
          <a:lstStyle/>
          <a:p>
            <a:r>
              <a:rPr lang="hr-HR" dirty="0">
                <a:latin typeface="Segoe UI Light" panose="020B0502040204020203" pitchFamily="34" charset="0"/>
                <a:cs typeface="Segoe UI Light" panose="020B0502040204020203" pitchFamily="34" charset="0"/>
              </a:rPr>
              <a:t>Projekt revizije MRR i AVR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954" y="1706451"/>
            <a:ext cx="7093762" cy="3950208"/>
          </a:xfrm>
        </p:spPr>
        <p:txBody>
          <a:bodyPr/>
          <a:lstStyle/>
          <a:p>
            <a:pPr lvl="1" eaLnBrk="0" fontAlgn="base" hangingPunct="0">
              <a:spcAft>
                <a:spcPct val="0"/>
              </a:spcAft>
              <a:defRPr/>
            </a:pPr>
            <a:endParaRPr lang="hr-HR" altLang="sr-Latn-RS" sz="2000" dirty="0">
              <a:solidFill>
                <a:prstClr val="black"/>
              </a:solidFill>
              <a:latin typeface="Open Sans"/>
            </a:endParaRPr>
          </a:p>
          <a:p>
            <a:pPr marL="228600" lvl="0" indent="-2286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Početkom prosinca (6.12.2018)na dnevnom redu </a:t>
            </a:r>
            <a:r>
              <a:rPr lang="hr-HR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Climate</a:t>
            </a:r>
            <a:r>
              <a:rPr lang="hr-HR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r-HR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Change</a:t>
            </a:r>
            <a:r>
              <a:rPr lang="hr-HR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r-HR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Comitee</a:t>
            </a:r>
            <a:r>
              <a:rPr lang="hr-HR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je izglasavanje </a:t>
            </a:r>
            <a:r>
              <a:rPr lang="hr-HR" altLang="sr-Latn-R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finalnih </a:t>
            </a:r>
            <a:r>
              <a:rPr lang="hr-HR" altLang="sr-Latn-R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verzija MRR i </a:t>
            </a:r>
            <a:r>
              <a:rPr lang="hr-HR" altLang="sr-Latn-RS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AVR. Nakon toga slijedi</a:t>
            </a:r>
            <a:r>
              <a:rPr lang="hr-HR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r-HR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prihvaćanje od </a:t>
            </a:r>
            <a:r>
              <a:rPr lang="hr-HR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Komisije</a:t>
            </a:r>
            <a:r>
              <a:rPr lang="hr-HR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r-HR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 objava </a:t>
            </a:r>
            <a:r>
              <a:rPr lang="hr-HR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 službenom </a:t>
            </a:r>
            <a:r>
              <a:rPr lang="hr-HR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listu.</a:t>
            </a:r>
            <a:endParaRPr lang="hr-HR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lvl="0" indent="-228600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hr-HR" altLang="sr-Latn-R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Primjena: </a:t>
            </a:r>
          </a:p>
          <a:p>
            <a:pPr marL="685800" lvl="1" indent="-228600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hr-HR" altLang="sr-Latn-RS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MRR od 1.1.2021. </a:t>
            </a:r>
          </a:p>
          <a:p>
            <a:pPr marL="1143000" lvl="2" indent="-228600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hr-HR" altLang="sr-Latn-RS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Napomena: od 1.1.2019. primjenjiv je dio koji se odnosi na CORSIA-u i članak 49. preneseni CO</a:t>
            </a:r>
            <a:r>
              <a:rPr lang="hr-HR" altLang="sr-Latn-RS" sz="1600" baseline="-25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hr-HR" altLang="sr-Latn-RS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(presuda ECJ </a:t>
            </a:r>
            <a:r>
              <a:rPr lang="hr-HR" altLang="sr-Latn-RS" sz="16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Schäfer</a:t>
            </a:r>
            <a:r>
              <a:rPr lang="hr-HR" altLang="sr-Latn-RS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Kalk)-dopuna važeće MRR </a:t>
            </a:r>
            <a:endParaRPr lang="hr-HR" altLang="sr-Latn-RS" sz="16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85800" lvl="1" indent="-228600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hr-HR" altLang="sr-Latn-RS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AVR od 1.1.2019. zbog CORSIA-e i FAR-a</a:t>
            </a:r>
          </a:p>
          <a:p>
            <a:pPr marL="1143000" lvl="2" indent="-228600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hr-HR" altLang="sr-Latn-RS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napomena: emisije za 2018. godinu će se verificirati u skladu s trenutno važećim AVR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9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682" y="915590"/>
            <a:ext cx="7093762" cy="778669"/>
          </a:xfrm>
        </p:spPr>
        <p:txBody>
          <a:bodyPr/>
          <a:lstStyle/>
          <a:p>
            <a:r>
              <a:rPr lang="hr-HR" dirty="0">
                <a:latin typeface="Segoe UI Light" panose="020B0502040204020203" pitchFamily="34" charset="0"/>
                <a:cs typeface="Segoe UI Light" panose="020B0502040204020203" pitchFamily="34" charset="0"/>
              </a:rPr>
              <a:t>Projekt revizije MRR i AVR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954" y="1975104"/>
            <a:ext cx="7093762" cy="3950208"/>
          </a:xfrm>
        </p:spPr>
        <p:txBody>
          <a:bodyPr/>
          <a:lstStyle/>
          <a:p>
            <a:pPr>
              <a:defRPr/>
            </a:pPr>
            <a:r>
              <a:rPr lang="hr-HR" altLang="sr-Latn-RS" sz="1800" dirty="0">
                <a:latin typeface="Segoe UI" panose="020B0502040204020203" pitchFamily="34" charset="0"/>
                <a:cs typeface="Segoe UI" panose="020B0502040204020203" pitchFamily="34" charset="0"/>
              </a:rPr>
              <a:t>Po završetku projekta, a do početka 4.razdoblja provest će se: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hr-HR" altLang="sr-Latn-RS" sz="1800" dirty="0">
                <a:latin typeface="Segoe UI" panose="020B0502040204020203" pitchFamily="34" charset="0"/>
                <a:cs typeface="Segoe UI" panose="020B0502040204020203" pitchFamily="34" charset="0"/>
              </a:rPr>
              <a:t>ažuriranje uputa i obrazaca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hr-HR" altLang="sr-Latn-RS" sz="1800" dirty="0">
                <a:latin typeface="Segoe UI" panose="020B0502040204020203" pitchFamily="34" charset="0"/>
                <a:cs typeface="Segoe UI" panose="020B0502040204020203" pitchFamily="34" charset="0"/>
              </a:rPr>
              <a:t>ažuriranje IT sistema država </a:t>
            </a:r>
            <a:r>
              <a:rPr lang="hr-HR" altLang="sr-Latn-R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članica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hr-HR" altLang="sr-Latn-RS" sz="1800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hr-HR" altLang="sr-Latn-R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zmjene i dopune novih MRR i AVR posebno u područjima zrakoplovstva (CORSIA) i kriterija održivosti za biomasu</a:t>
            </a:r>
            <a:endParaRPr lang="hr-HR" altLang="sr-Latn-R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hr-HR" altLang="sr-Latn-RS" sz="1800" dirty="0">
                <a:latin typeface="Segoe UI" panose="020B0502040204020203" pitchFamily="34" charset="0"/>
                <a:cs typeface="Segoe UI" panose="020B0502040204020203" pitchFamily="34" charset="0"/>
              </a:rPr>
              <a:t>podnošenje novih planova praćenja (ukoliko bude potrebno) i njihovo odobrenje do 31.12.2020</a:t>
            </a:r>
            <a:r>
              <a:rPr lang="hr-HR" altLang="sr-Latn-R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1">
              <a:defRPr/>
            </a:pPr>
            <a:r>
              <a:rPr lang="hr-HR" altLang="sr-Latn-R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hr-HR" altLang="sr-Latn-R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0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682" y="915590"/>
            <a:ext cx="7093762" cy="778669"/>
          </a:xfrm>
        </p:spPr>
        <p:txBody>
          <a:bodyPr/>
          <a:lstStyle/>
          <a:p>
            <a:r>
              <a:rPr lang="hr-BA" dirty="0">
                <a:latin typeface="Segoe UI Light" panose="020B0502040204020203" pitchFamily="34" charset="0"/>
                <a:cs typeface="Segoe UI Light" panose="020B0502040204020203" pitchFamily="34" charset="0"/>
              </a:rPr>
              <a:t>MRR-primjeri izmjena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954" y="1975104"/>
            <a:ext cx="7093762" cy="3901440"/>
          </a:xfrm>
        </p:spPr>
        <p:txBody>
          <a:bodyPr/>
          <a:lstStyle/>
          <a:p>
            <a:pPr marL="228600" lvl="0" indent="-2286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hr-BA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Ukoliko se prag za kategoriju postrojenja i toka izvora emisija premaši samo jednom u 5 godina nije potrebno ažurirati plan praćenja</a:t>
            </a:r>
          </a:p>
          <a:p>
            <a:pPr marL="228600" lvl="0" indent="-2286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hr-BA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Hijerarhija razina točnosti bolje definirana u čl.26.</a:t>
            </a:r>
          </a:p>
          <a:p>
            <a:pPr marL="228600" lvl="0" indent="-2286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hr-BA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Dosljednost u zahtjevima npr. ista metodologija praćenja za proizvodnju vodika u </a:t>
            </a:r>
            <a:r>
              <a:rPr lang="hr-BA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rafinerijma</a:t>
            </a:r>
            <a:r>
              <a:rPr lang="hr-BA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 u samostalnim postrojenjima za proizvodnju vodika</a:t>
            </a:r>
          </a:p>
          <a:p>
            <a:pPr marL="228600" lvl="0" indent="-2286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hr-BA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Metodologija mjerenja-definirani glavni i manji izvori emisija; definirane razine za postrojenja A kategorije; izmjene u formulama (</a:t>
            </a:r>
            <a:r>
              <a:rPr lang="hr-BA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Annex</a:t>
            </a:r>
            <a:r>
              <a:rPr lang="hr-BA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VIII)</a:t>
            </a:r>
          </a:p>
          <a:p>
            <a:pPr marL="228600" lvl="0" indent="-2286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hr-BA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Izmjene vezane za CORSIA-u (ukidanje razina, korištenje standardne gustoće goriva, EF za jet </a:t>
            </a:r>
            <a:r>
              <a:rPr lang="hr-BA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kerozin</a:t>
            </a:r>
            <a:r>
              <a:rPr lang="hr-BA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ostaje 3.15 tCO</a:t>
            </a:r>
            <a:r>
              <a:rPr lang="hr-BA" sz="1800" baseline="-25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hr-BA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/t...)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0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682" y="915590"/>
            <a:ext cx="7093762" cy="778669"/>
          </a:xfrm>
        </p:spPr>
        <p:txBody>
          <a:bodyPr/>
          <a:lstStyle/>
          <a:p>
            <a:r>
              <a:rPr lang="hr-BA" dirty="0">
                <a:latin typeface="Segoe UI Light" panose="020B0502040204020203" pitchFamily="34" charset="0"/>
                <a:cs typeface="Segoe UI Light" panose="020B0502040204020203" pitchFamily="34" charset="0"/>
              </a:rPr>
              <a:t>MRR-primjeri izmjena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954" y="1975104"/>
            <a:ext cx="7093762" cy="4133088"/>
          </a:xfrm>
        </p:spPr>
        <p:txBody>
          <a:bodyPr/>
          <a:lstStyle/>
          <a:p>
            <a:pPr marL="228600" lvl="0" indent="-2286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hr-BA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Čl. 49. izmijenjen u skladu s presudom ECJ za </a:t>
            </a:r>
            <a:r>
              <a:rPr lang="hr-BA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Schäfer</a:t>
            </a:r>
            <a:r>
              <a:rPr lang="hr-BA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Kalk (Case-460/15) vezano za precipitirani kalcijev karbonat (PCC)</a:t>
            </a:r>
          </a:p>
          <a:p>
            <a:pPr marL="685800" lvl="1" indent="-2286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hr-BA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Annex</a:t>
            </a:r>
            <a:r>
              <a:rPr lang="hr-BA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IV izmjene samo u poglavljima 10. i 14. (vapno i papir), ne i u poglavljima 17. (amonijak) i 20. (</a:t>
            </a:r>
            <a:r>
              <a:rPr lang="hr-BA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kalcinirana</a:t>
            </a:r>
            <a:r>
              <a:rPr lang="hr-BA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soda)</a:t>
            </a:r>
          </a:p>
          <a:p>
            <a:pPr marL="228600" lvl="1" indent="-228600" eaLnBrk="0" fontAlgn="base" hangingPunct="0"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BA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 izvješću o godišnjim emisijama se više neće izvještavati po ključnom broju otpada</a:t>
            </a:r>
          </a:p>
          <a:p>
            <a:pPr marL="228600" lvl="1" indent="-228600" eaLnBrk="0" fontAlgn="base" hangingPunct="0"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BA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Izvješća o poboljšanjima-nadležno tijelo može odobriti duže intervale za izvješćivanje prema čl.69 (1):</a:t>
            </a:r>
          </a:p>
          <a:p>
            <a:pPr marL="685800" lvl="1" indent="-2286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hr-BA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godine za postrojenja C kategorije</a:t>
            </a:r>
          </a:p>
          <a:p>
            <a:pPr marL="685800" lvl="1" indent="-2286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hr-BA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 godine za postrojenja B kategorije</a:t>
            </a:r>
          </a:p>
          <a:p>
            <a:pPr marL="685800" lvl="1" indent="-2286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hr-BA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 godina za postrojenja A kategorije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slovni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FFFD554CDAF5845A150FD6A424BFF32" ma:contentTypeVersion="11" ma:contentTypeDescription="Create a new document." ma:contentTypeScope="" ma:versionID="18bc42b017397a387957305dc562b063">
  <xsd:schema xmlns:xsd="http://www.w3.org/2001/XMLSchema" xmlns:xs="http://www.w3.org/2001/XMLSchema" xmlns:p="http://schemas.microsoft.com/office/2006/metadata/properties" xmlns:ns1="e37bf322-bcda-45bf-b95f-f9dc2b3d63e1" xmlns:ns3="202afb2d-812e-432c-88b1-8f47606407eb" targetNamespace="http://schemas.microsoft.com/office/2006/metadata/properties" ma:root="true" ma:fieldsID="10b1d6ba6c86fa8be3fffb361bda36f4" ns1:_="" ns3:_="">
    <xsd:import namespace="e37bf322-bcda-45bf-b95f-f9dc2b3d63e1"/>
    <xsd:import namespace="202afb2d-812e-432c-88b1-8f47606407eb"/>
    <xsd:element name="properties">
      <xsd:complexType>
        <xsd:sequence>
          <xsd:element name="documentManagement">
            <xsd:complexType>
              <xsd:all>
                <xsd:element ref="ns1:Podru_x010d_je" minOccurs="0"/>
                <xsd:element ref="ns3:Godina" minOccurs="0"/>
                <xsd:element ref="ns3:Vrijedi" minOccurs="0"/>
                <xsd:element ref="ns3:Vrijedi_x0020_od" minOccurs="0"/>
                <xsd:element ref="ns3:Vrijedi_x0020_do" minOccurs="0"/>
                <xsd:element ref="ns3:Vezani_x0020_dokument" minOccurs="0"/>
                <xsd:element ref="ns3:Verzija_x0020_dokumenta" minOccurs="0"/>
                <xsd:element ref="ns1:Obrazac" minOccurs="0"/>
                <xsd:element ref="ns1:PodP" minOccurs="0"/>
                <xsd:element ref="ns1:Napomen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bf322-bcda-45bf-b95f-f9dc2b3d63e1" elementFormDefault="qualified">
    <xsd:import namespace="http://schemas.microsoft.com/office/2006/documentManagement/types"/>
    <xsd:import namespace="http://schemas.microsoft.com/office/infopath/2007/PartnerControls"/>
    <xsd:element name="Podru_x010d_je" ma:index="0" nillable="true" ma:displayName="Područje" ma:internalName="Podru_x010d_je">
      <xsd:simpleType>
        <xsd:restriction base="dms:Text">
          <xsd:maxLength value="255"/>
        </xsd:restriction>
      </xsd:simpleType>
    </xsd:element>
    <xsd:element name="Obrazac" ma:index="15" nillable="true" ma:displayName="Obrazac" ma:default="0" ma:internalName="Obrazac">
      <xsd:simpleType>
        <xsd:restriction base="dms:Boolean"/>
      </xsd:simpleType>
    </xsd:element>
    <xsd:element name="PodP" ma:index="16" nillable="true" ma:displayName="PodP" ma:internalName="PodP">
      <xsd:simpleType>
        <xsd:restriction base="dms:Text">
          <xsd:maxLength value="255"/>
        </xsd:restriction>
      </xsd:simpleType>
    </xsd:element>
    <xsd:element name="Napomena" ma:index="17" nillable="true" ma:displayName="Napomena" ma:internalName="Napomena">
      <xsd:simpleType>
        <xsd:restriction base="dms:Text">
          <xsd:maxLength value="3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2afb2d-812e-432c-88b1-8f47606407eb" elementFormDefault="qualified">
    <xsd:import namespace="http://schemas.microsoft.com/office/2006/documentManagement/types"/>
    <xsd:import namespace="http://schemas.microsoft.com/office/infopath/2007/PartnerControls"/>
    <xsd:element name="Godina" ma:index="3" nillable="true" ma:displayName="Godina" ma:default="2018" ma:description="" ma:format="Dropdown" ma:internalName="Godina">
      <xsd:simpleType>
        <xsd:restriction base="dms:Choice">
          <xsd:enumeration value="1999"/>
          <xsd:enumeration value="2000"/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</xsd:restriction>
      </xsd:simpleType>
    </xsd:element>
    <xsd:element name="Vrijedi" ma:index="4" nillable="true" ma:displayName="Vrijedi" ma:default="1" ma:description="" ma:internalName="Vrijedi">
      <xsd:simpleType>
        <xsd:restriction base="dms:Boolean"/>
      </xsd:simpleType>
    </xsd:element>
    <xsd:element name="Vrijedi_x0020_od" ma:index="5" nillable="true" ma:displayName="Vrijedi od" ma:description="" ma:format="DateOnly" ma:internalName="Vrijedi_x0020_od">
      <xsd:simpleType>
        <xsd:restriction base="dms:DateTime"/>
      </xsd:simpleType>
    </xsd:element>
    <xsd:element name="Vrijedi_x0020_do" ma:index="6" nillable="true" ma:displayName="Vrijedi do" ma:description="" ma:format="DateOnly" ma:internalName="Vrijedi_x0020_do">
      <xsd:simpleType>
        <xsd:restriction base="dms:DateTime"/>
      </xsd:simpleType>
    </xsd:element>
    <xsd:element name="Vezani_x0020_dokument" ma:index="7" nillable="true" ma:displayName="Vezani dokument" ma:description="" ma:internalName="Vezani_x0020_dokument">
      <xsd:simpleType>
        <xsd:restriction base="dms:Text">
          <xsd:maxLength value="255"/>
        </xsd:restriction>
      </xsd:simpleType>
    </xsd:element>
    <xsd:element name="Verzija_x0020_dokumenta" ma:index="8" nillable="true" ma:displayName="Verzija dokumenta" ma:description="" ma:internalName="Verzija_x0020_dokumen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Vrsta sadržaja"/>
        <xsd:element ref="dc:title" minOccurs="0" maxOccurs="1" ma:index="2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rijedi_x0020_do xmlns="202afb2d-812e-432c-88b1-8f47606407eb" xsi:nil="true"/>
    <Vezani_x0020_dokument xmlns="202afb2d-812e-432c-88b1-8f47606407eb" xsi:nil="true"/>
    <Obrazac xmlns="e37bf322-bcda-45bf-b95f-f9dc2b3d63e1">true</Obrazac>
    <Godina xmlns="202afb2d-812e-432c-88b1-8f47606407eb">2018</Godina>
    <Vrijedi_x0020_od xmlns="202afb2d-812e-432c-88b1-8f47606407eb" xsi:nil="true"/>
    <PodP xmlns="e37bf322-bcda-45bf-b95f-f9dc2b3d63e1" xsi:nil="true"/>
    <Podru_x010d_je xmlns="e37bf322-bcda-45bf-b95f-f9dc2b3d63e1">OPĆENITO</Podru_x010d_je>
    <Verzija_x0020_dokumenta xmlns="202afb2d-812e-432c-88b1-8f47606407eb" xsi:nil="true"/>
    <Napomena xmlns="e37bf322-bcda-45bf-b95f-f9dc2b3d63e1" xsi:nil="true"/>
    <Vrijedi xmlns="202afb2d-812e-432c-88b1-8f47606407eb">true</Vrijedi>
  </documentManagement>
</p:properties>
</file>

<file path=customXml/itemProps1.xml><?xml version="1.0" encoding="utf-8"?>
<ds:datastoreItem xmlns:ds="http://schemas.openxmlformats.org/officeDocument/2006/customXml" ds:itemID="{3D373135-BA49-4BC4-919D-13B43CB9CA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7bf322-bcda-45bf-b95f-f9dc2b3d63e1"/>
    <ds:schemaRef ds:uri="202afb2d-812e-432c-88b1-8f47606407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D3B694-F8B7-434B-BEF7-BA9384339C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BD88BC-36CB-4C34-A479-848FA582DD9D}">
  <ds:schemaRefs>
    <ds:schemaRef ds:uri="e37bf322-bcda-45bf-b95f-f9dc2b3d63e1"/>
    <ds:schemaRef ds:uri="202afb2d-812e-432c-88b1-8f47606407eb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693</Words>
  <Application>Microsoft Office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Naslovnica</vt:lpstr>
      <vt:lpstr>Custom Design</vt:lpstr>
      <vt:lpstr>4. VERIFIKACIJSKI FORUM Zagreb, 04.12.2018.</vt:lpstr>
      <vt:lpstr>EU ETS reforma</vt:lpstr>
      <vt:lpstr>Projekt revizije MRR i AVR</vt:lpstr>
      <vt:lpstr>PowerPoint Presentation</vt:lpstr>
      <vt:lpstr>PowerPoint Presentation</vt:lpstr>
      <vt:lpstr>Projekt revizije MRR i AVR</vt:lpstr>
      <vt:lpstr>Projekt revizije MRR i AVR</vt:lpstr>
      <vt:lpstr>MRR-primjeri izmjena</vt:lpstr>
      <vt:lpstr>MRR-primjeri izmjena</vt:lpstr>
      <vt:lpstr>AVR-primjeri izmjena</vt:lpstr>
      <vt:lpstr>AVR-primjeri izmjena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Tomislav Glušac</cp:lastModifiedBy>
  <cp:revision>47</cp:revision>
  <cp:lastPrinted>2018-11-29T16:35:07Z</cp:lastPrinted>
  <dcterms:created xsi:type="dcterms:W3CDTF">2017-12-06T22:53:15Z</dcterms:created>
  <dcterms:modified xsi:type="dcterms:W3CDTF">2018-12-03T09:23:20Z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0x010100AFFFD554CDAF5845A150FD6A424BFF32</vt:lpwstr>
  </property>
</Properties>
</file>