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6" r:id="rId5"/>
  </p:sldMasterIdLst>
  <p:notesMasterIdLst>
    <p:notesMasterId r:id="rId55"/>
  </p:notesMasterIdLst>
  <p:sldIdLst>
    <p:sldId id="257" r:id="rId6"/>
    <p:sldId id="261" r:id="rId7"/>
    <p:sldId id="259" r:id="rId8"/>
    <p:sldId id="268" r:id="rId9"/>
    <p:sldId id="269" r:id="rId10"/>
    <p:sldId id="271" r:id="rId11"/>
    <p:sldId id="270" r:id="rId12"/>
    <p:sldId id="272" r:id="rId13"/>
    <p:sldId id="273" r:id="rId14"/>
    <p:sldId id="309" r:id="rId15"/>
    <p:sldId id="275" r:id="rId16"/>
    <p:sldId id="276" r:id="rId17"/>
    <p:sldId id="282" r:id="rId18"/>
    <p:sldId id="277" r:id="rId19"/>
    <p:sldId id="278" r:id="rId20"/>
    <p:sldId id="279" r:id="rId21"/>
    <p:sldId id="294" r:id="rId22"/>
    <p:sldId id="310" r:id="rId23"/>
    <p:sldId id="280" r:id="rId24"/>
    <p:sldId id="281" r:id="rId25"/>
    <p:sldId id="291" r:id="rId26"/>
    <p:sldId id="311" r:id="rId27"/>
    <p:sldId id="283" r:id="rId28"/>
    <p:sldId id="284" r:id="rId29"/>
    <p:sldId id="285" r:id="rId30"/>
    <p:sldId id="312" r:id="rId31"/>
    <p:sldId id="286" r:id="rId32"/>
    <p:sldId id="287" r:id="rId33"/>
    <p:sldId id="288" r:id="rId34"/>
    <p:sldId id="290" r:id="rId35"/>
    <p:sldId id="289" r:id="rId36"/>
    <p:sldId id="313" r:id="rId37"/>
    <p:sldId id="292" r:id="rId38"/>
    <p:sldId id="293" r:id="rId39"/>
    <p:sldId id="314" r:id="rId40"/>
    <p:sldId id="296" r:id="rId41"/>
    <p:sldId id="295" r:id="rId42"/>
    <p:sldId id="297" r:id="rId43"/>
    <p:sldId id="298" r:id="rId44"/>
    <p:sldId id="299" r:id="rId45"/>
    <p:sldId id="301" r:id="rId46"/>
    <p:sldId id="305" r:id="rId47"/>
    <p:sldId id="300" r:id="rId48"/>
    <p:sldId id="303" r:id="rId49"/>
    <p:sldId id="302" r:id="rId50"/>
    <p:sldId id="304" r:id="rId51"/>
    <p:sldId id="306" r:id="rId52"/>
    <p:sldId id="307" r:id="rId53"/>
    <p:sldId id="30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7" autoAdjust="0"/>
    <p:restoredTop sz="94682" autoAdjust="0"/>
  </p:normalViewPr>
  <p:slideViewPr>
    <p:cSldViewPr snapToGrid="0" snapToObjects="1" showGuides="1">
      <p:cViewPr varScale="1">
        <p:scale>
          <a:sx n="74" d="100"/>
          <a:sy n="74" d="100"/>
        </p:scale>
        <p:origin x="990" y="72"/>
      </p:cViewPr>
      <p:guideLst>
        <p:guide orient="horz" pos="2137"/>
        <p:guide pos="5329"/>
      </p:guideLst>
    </p:cSldViewPr>
  </p:slideViewPr>
  <p:outlineViewPr>
    <p:cViewPr>
      <p:scale>
        <a:sx n="33" d="100"/>
        <a:sy n="33" d="100"/>
      </p:scale>
      <p:origin x="42" y="3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3E71F-85BA-B445-B940-2048BB289D1F}" type="datetimeFigureOut">
              <a:rPr lang="en-US" smtClean="0"/>
              <a:t>12/5/2018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E1AC9-5B92-6845-95CC-E8AE44E8D041}" type="slidenum">
              <a:rPr lang="en-US" smtClean="0"/>
              <a:t>‹#›</a:t>
            </a:fld>
            <a:endParaRPr lang="en-US"/>
          </a:p>
        </p:txBody>
      </p:sp>
    </p:spTree>
    <p:extLst>
      <p:ext uri="{BB962C8B-B14F-4D97-AF65-F5344CB8AC3E}">
        <p14:creationId xmlns:p14="http://schemas.microsoft.com/office/powerpoint/2010/main" val="134498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011680" y="2594610"/>
            <a:ext cx="6459320" cy="834390"/>
          </a:xfrm>
          <a:prstGeom prst="rect">
            <a:avLst/>
          </a:prstGeom>
        </p:spPr>
        <p:txBody>
          <a:bodyPr anchor="b">
            <a:normAutofit/>
          </a:bodyPr>
          <a:lstStyle>
            <a:lvl1pPr algn="l">
              <a:defRPr sz="4000" b="0" i="0">
                <a:latin typeface="Segoe Light" charset="0"/>
                <a:ea typeface="Segoe Light" charset="0"/>
                <a:cs typeface="Segoe Light" charset="0"/>
              </a:defRPr>
            </a:lvl1pPr>
          </a:lstStyle>
          <a:p>
            <a:r>
              <a:rPr lang="en-US" dirty="0" err="1" smtClean="0"/>
              <a:t>Tema</a:t>
            </a:r>
            <a:r>
              <a:rPr lang="en-US" dirty="0" smtClean="0"/>
              <a:t> </a:t>
            </a:r>
            <a:r>
              <a:rPr lang="en-US" dirty="0" err="1" smtClean="0"/>
              <a:t>prezentacije</a:t>
            </a:r>
            <a:endParaRPr lang="en-US" dirty="0"/>
          </a:p>
        </p:txBody>
      </p:sp>
      <p:sp>
        <p:nvSpPr>
          <p:cNvPr id="8" name="Subtitle 2"/>
          <p:cNvSpPr>
            <a:spLocks noGrp="1"/>
          </p:cNvSpPr>
          <p:nvPr>
            <p:ph type="subTitle" idx="1" hasCustomPrompt="1"/>
          </p:nvPr>
        </p:nvSpPr>
        <p:spPr>
          <a:xfrm>
            <a:off x="2011680" y="3543300"/>
            <a:ext cx="6459320" cy="1463040"/>
          </a:xfrm>
          <a:prstGeom prst="rect">
            <a:avLst/>
          </a:prstGeom>
        </p:spPr>
        <p:txBody>
          <a:bodyPr>
            <a:normAutofit/>
          </a:bodyPr>
          <a:lstStyle>
            <a:lvl1pPr marL="0" indent="0" algn="l">
              <a:buNone/>
              <a:defRPr sz="1800" b="1" i="0">
                <a:latin typeface="Segoe Black" charset="0"/>
                <a:ea typeface="Segoe Black" charset="0"/>
                <a:cs typeface="Segoe Blac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Podnaslov</a:t>
            </a:r>
            <a:r>
              <a:rPr lang="en-US" dirty="0" smtClean="0"/>
              <a:t> </a:t>
            </a:r>
            <a:r>
              <a:rPr lang="en-US" dirty="0" err="1" smtClean="0"/>
              <a:t>prezentacije</a:t>
            </a:r>
            <a:endParaRPr lang="en-US" dirty="0"/>
          </a:p>
        </p:txBody>
      </p:sp>
      <p:sp>
        <p:nvSpPr>
          <p:cNvPr id="11" name="Text Placeholder 2"/>
          <p:cNvSpPr>
            <a:spLocks noGrp="1"/>
          </p:cNvSpPr>
          <p:nvPr>
            <p:ph type="body" idx="10" hasCustomPrompt="1"/>
          </p:nvPr>
        </p:nvSpPr>
        <p:spPr>
          <a:xfrm>
            <a:off x="2011681" y="5341098"/>
            <a:ext cx="6459320" cy="230329"/>
          </a:xfrm>
          <a:prstGeom prst="rect">
            <a:avLst/>
          </a:prstGeom>
        </p:spPr>
        <p:txBody>
          <a:bodyPr anchor="b"/>
          <a:lstStyle>
            <a:lvl1pPr marL="0" indent="0" eaLnBrk="1" hangingPunct="1">
              <a:buNone/>
              <a:defRPr sz="1400" b="0" i="0">
                <a:latin typeface="Segoe Light" charset="0"/>
                <a:ea typeface="Segoe Light" charset="0"/>
                <a:cs typeface="Segoe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r>
              <a:rPr lang="en-US" altLang="en-US" b="1" dirty="0" err="1" smtClean="0">
                <a:latin typeface="Segoe Black" charset="0"/>
                <a:ea typeface="Segoe Black" charset="0"/>
                <a:cs typeface="Segoe Black" charset="0"/>
              </a:rPr>
              <a:t>Autor</a:t>
            </a:r>
            <a:r>
              <a:rPr lang="en-US" altLang="en-US" b="1" dirty="0" smtClean="0">
                <a:latin typeface="Segoe Black" charset="0"/>
                <a:ea typeface="Segoe Black" charset="0"/>
                <a:cs typeface="Segoe Black" charset="0"/>
              </a:rPr>
              <a:t> </a:t>
            </a:r>
            <a:r>
              <a:rPr lang="en-US" altLang="en-US" b="1" dirty="0" err="1" smtClean="0">
                <a:latin typeface="Segoe Black" charset="0"/>
                <a:ea typeface="Segoe Black" charset="0"/>
                <a:cs typeface="Segoe Black" charset="0"/>
              </a:rPr>
              <a:t>prezentacije</a:t>
            </a:r>
            <a:endParaRPr lang="en-US" altLang="en-US" b="1" dirty="0">
              <a:latin typeface="Segoe Black" charset="0"/>
              <a:ea typeface="Segoe Black" charset="0"/>
              <a:cs typeface="Segoe Black" charset="0"/>
            </a:endParaRPr>
          </a:p>
        </p:txBody>
      </p:sp>
      <p:sp>
        <p:nvSpPr>
          <p:cNvPr id="12" name="Text Placeholder 3"/>
          <p:cNvSpPr>
            <a:spLocks noGrp="1"/>
          </p:cNvSpPr>
          <p:nvPr>
            <p:ph type="body" sz="half" idx="2" hasCustomPrompt="1"/>
          </p:nvPr>
        </p:nvSpPr>
        <p:spPr>
          <a:xfrm>
            <a:off x="2011680" y="5577935"/>
            <a:ext cx="6459320" cy="244609"/>
          </a:xfrm>
          <a:prstGeom prst="rect">
            <a:avLst/>
          </a:prstGeom>
        </p:spPr>
        <p:txBody>
          <a:bodyPr/>
          <a:lstStyle>
            <a:lvl1pPr marL="0" indent="0">
              <a:buNone/>
              <a:defRPr sz="1400">
                <a:latin typeface="Segoe" charset="0"/>
                <a:ea typeface="Segoe" charset="0"/>
                <a:cs typeface="Segoe"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smtClean="0"/>
              <a:t>Funkcija</a:t>
            </a:r>
            <a:r>
              <a:rPr lang="en-US" dirty="0" smtClean="0"/>
              <a:t> </a:t>
            </a:r>
            <a:r>
              <a:rPr lang="en-US" dirty="0" err="1" smtClean="0"/>
              <a:t>unutar</a:t>
            </a:r>
            <a:r>
              <a:rPr lang="en-US" dirty="0" smtClean="0"/>
              <a:t> </a:t>
            </a:r>
            <a:r>
              <a:rPr lang="en-US" dirty="0" err="1" smtClean="0"/>
              <a:t>Agencije</a:t>
            </a:r>
            <a:endParaRPr lang="en-US" dirty="0" smtClean="0"/>
          </a:p>
        </p:txBody>
      </p:sp>
      <p:sp>
        <p:nvSpPr>
          <p:cNvPr id="14" name="Text Placeholder 3"/>
          <p:cNvSpPr>
            <a:spLocks noGrp="1"/>
          </p:cNvSpPr>
          <p:nvPr>
            <p:ph type="body" sz="half" idx="11" hasCustomPrompt="1"/>
          </p:nvPr>
        </p:nvSpPr>
        <p:spPr>
          <a:xfrm>
            <a:off x="2011680" y="6226663"/>
            <a:ext cx="6459320" cy="238577"/>
          </a:xfrm>
          <a:prstGeom prst="rect">
            <a:avLst/>
          </a:prstGeom>
        </p:spPr>
        <p:txBody>
          <a:bodyPr/>
          <a:lstStyle>
            <a:lvl1pPr marL="0" indent="0">
              <a:buNone/>
              <a:defRPr sz="1400">
                <a:latin typeface="Segoe" charset="0"/>
                <a:ea typeface="Segoe" charset="0"/>
                <a:cs typeface="Segoe"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Zagreb, 11.12.2017.</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4C25D002-652C-6641-A77F-AC8CC7BDD944}" type="datetimeFigureOut">
              <a:rPr lang="en-US" smtClean="0"/>
              <a:t>12/5/2018</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A667700C-E671-8147-9847-940EDF584618}" type="slidenum">
              <a:rPr lang="en-US" smtClean="0"/>
              <a:t>‹#›</a:t>
            </a:fld>
            <a:endParaRPr lang="en-US"/>
          </a:p>
        </p:txBody>
      </p:sp>
    </p:spTree>
    <p:extLst>
      <p:ext uri="{BB962C8B-B14F-4D97-AF65-F5344CB8AC3E}">
        <p14:creationId xmlns:p14="http://schemas.microsoft.com/office/powerpoint/2010/main" val="71166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4C25D002-652C-6641-A77F-AC8CC7BDD944}" type="datetimeFigureOut">
              <a:rPr lang="en-US" smtClean="0"/>
              <a:t>12/5/2018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667700C-E671-8147-9847-940EDF584618}" type="slidenum">
              <a:rPr lang="en-US" smtClean="0"/>
              <a:t>‹#›</a:t>
            </a:fld>
            <a:endParaRPr lang="en-US"/>
          </a:p>
        </p:txBody>
      </p:sp>
    </p:spTree>
    <p:extLst>
      <p:ext uri="{BB962C8B-B14F-4D97-AF65-F5344CB8AC3E}">
        <p14:creationId xmlns:p14="http://schemas.microsoft.com/office/powerpoint/2010/main" val="169366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4C25D002-652C-6641-A77F-AC8CC7BDD944}" type="datetimeFigureOut">
              <a:rPr lang="en-US" smtClean="0"/>
              <a:t>12/5/2018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667700C-E671-8147-9847-940EDF584618}" type="slidenum">
              <a:rPr lang="en-US" smtClean="0"/>
              <a:t>‹#›</a:t>
            </a:fld>
            <a:endParaRPr lang="en-US"/>
          </a:p>
        </p:txBody>
      </p:sp>
    </p:spTree>
    <p:extLst>
      <p:ext uri="{BB962C8B-B14F-4D97-AF65-F5344CB8AC3E}">
        <p14:creationId xmlns:p14="http://schemas.microsoft.com/office/powerpoint/2010/main" val="499863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379538" y="1257300"/>
            <a:ext cx="6310312" cy="835025"/>
          </a:xfrm>
          <a:prstGeom prst="rect">
            <a:avLst/>
          </a:prstGeom>
        </p:spPr>
        <p:txBody>
          <a:bodyPr anchor="b">
            <a:normAutofit/>
          </a:bodyPr>
          <a:lstStyle>
            <a:lvl1pPr algn="l" defTabSz="914400" rtl="0" eaLnBrk="1" latinLnBrk="0" hangingPunct="1">
              <a:lnSpc>
                <a:spcPct val="90000"/>
              </a:lnSpc>
              <a:spcBef>
                <a:spcPct val="0"/>
              </a:spcBef>
              <a:buNone/>
              <a:defRPr sz="4000" b="0" i="0" kern="1200">
                <a:solidFill>
                  <a:schemeClr val="tx1"/>
                </a:solidFill>
                <a:latin typeface="Segoe Light" charset="0"/>
                <a:ea typeface="Segoe Light" charset="0"/>
                <a:cs typeface="Segoe Light" charset="0"/>
              </a:defRPr>
            </a:lvl1pPr>
          </a:lstStyle>
          <a:p>
            <a:pPr fontAlgn="auto">
              <a:spcAft>
                <a:spcPts val="0"/>
              </a:spcAft>
              <a:defRPr/>
            </a:pPr>
            <a:r>
              <a:rPr lang="en-US" dirty="0" err="1" smtClean="0"/>
              <a:t>Naslov</a:t>
            </a:r>
            <a:r>
              <a:rPr lang="en-US" dirty="0" smtClean="0"/>
              <a:t> </a:t>
            </a:r>
            <a:r>
              <a:rPr lang="en-US" dirty="0" err="1" smtClean="0"/>
              <a:t>ovdje</a:t>
            </a:r>
            <a:endParaRPr lang="en-US" dirty="0"/>
          </a:p>
        </p:txBody>
      </p:sp>
      <p:sp>
        <p:nvSpPr>
          <p:cNvPr id="8" name="TextBox 5"/>
          <p:cNvSpPr txBox="1">
            <a:spLocks noChangeArrowheads="1"/>
          </p:cNvSpPr>
          <p:nvPr userDrawn="1"/>
        </p:nvSpPr>
        <p:spPr bwMode="auto">
          <a:xfrm>
            <a:off x="1379538" y="2470150"/>
            <a:ext cx="70913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en-US" dirty="0">
                <a:latin typeface="Segoe" charset="0"/>
                <a:ea typeface="Segoe" charset="0"/>
                <a:cs typeface="Segoe" charset="0"/>
              </a:rPr>
              <a:t>Lorem ipsum dolor sit </a:t>
            </a:r>
            <a:r>
              <a:rPr lang="en-US" altLang="en-US" dirty="0" err="1">
                <a:latin typeface="Segoe" charset="0"/>
                <a:ea typeface="Segoe" charset="0"/>
                <a:cs typeface="Segoe" charset="0"/>
              </a:rPr>
              <a:t>amet</a:t>
            </a:r>
            <a:r>
              <a:rPr lang="en-US" altLang="en-US" dirty="0">
                <a:latin typeface="Segoe" charset="0"/>
                <a:ea typeface="Segoe" charset="0"/>
                <a:cs typeface="Segoe" charset="0"/>
              </a:rPr>
              <a:t>, no </a:t>
            </a:r>
            <a:r>
              <a:rPr lang="en-US" altLang="en-US" dirty="0" err="1">
                <a:latin typeface="Segoe" charset="0"/>
                <a:ea typeface="Segoe" charset="0"/>
                <a:cs typeface="Segoe" charset="0"/>
              </a:rPr>
              <a:t>legere</a:t>
            </a:r>
            <a:r>
              <a:rPr lang="en-US" altLang="en-US" dirty="0">
                <a:latin typeface="Segoe" charset="0"/>
                <a:ea typeface="Segoe" charset="0"/>
                <a:cs typeface="Segoe" charset="0"/>
              </a:rPr>
              <a:t> </a:t>
            </a:r>
            <a:r>
              <a:rPr lang="en-US" altLang="en-US" dirty="0" err="1">
                <a:latin typeface="Segoe" charset="0"/>
                <a:ea typeface="Segoe" charset="0"/>
                <a:cs typeface="Segoe" charset="0"/>
              </a:rPr>
              <a:t>fabulas</a:t>
            </a:r>
            <a:r>
              <a:rPr lang="en-US" altLang="en-US" dirty="0">
                <a:latin typeface="Segoe" charset="0"/>
                <a:ea typeface="Segoe" charset="0"/>
                <a:cs typeface="Segoe" charset="0"/>
              </a:rPr>
              <a:t> </a:t>
            </a:r>
            <a:r>
              <a:rPr lang="en-US" altLang="en-US" dirty="0" err="1">
                <a:latin typeface="Segoe" charset="0"/>
                <a:ea typeface="Segoe" charset="0"/>
                <a:cs typeface="Segoe" charset="0"/>
              </a:rPr>
              <a:t>vimSam</a:t>
            </a:r>
            <a:r>
              <a:rPr lang="en-US" altLang="en-US" dirty="0">
                <a:latin typeface="Segoe" charset="0"/>
                <a:ea typeface="Segoe" charset="0"/>
                <a:cs typeface="Segoe" charset="0"/>
              </a:rPr>
              <a:t>, </a:t>
            </a:r>
            <a:r>
              <a:rPr lang="en-US" altLang="en-US" dirty="0" err="1">
                <a:latin typeface="Segoe" charset="0"/>
                <a:ea typeface="Segoe" charset="0"/>
                <a:cs typeface="Segoe" charset="0"/>
              </a:rPr>
              <a:t>volora</a:t>
            </a:r>
            <a:r>
              <a:rPr lang="en-US" altLang="en-US" dirty="0">
                <a:latin typeface="Segoe" charset="0"/>
                <a:ea typeface="Segoe" charset="0"/>
                <a:cs typeface="Segoe" charset="0"/>
              </a:rPr>
              <a:t> </a:t>
            </a:r>
            <a:r>
              <a:rPr lang="en-US" altLang="en-US" dirty="0" err="1">
                <a:latin typeface="Segoe" charset="0"/>
                <a:ea typeface="Segoe" charset="0"/>
                <a:cs typeface="Segoe" charset="0"/>
              </a:rPr>
              <a:t>quibusci</a:t>
            </a:r>
            <a:r>
              <a:rPr lang="en-US" altLang="en-US" dirty="0">
                <a:latin typeface="Segoe" charset="0"/>
                <a:ea typeface="Segoe" charset="0"/>
                <a:cs typeface="Segoe" charset="0"/>
              </a:rPr>
              <a:t> </a:t>
            </a:r>
            <a:r>
              <a:rPr lang="en-US" altLang="en-US" dirty="0" err="1">
                <a:latin typeface="Segoe" charset="0"/>
                <a:ea typeface="Segoe" charset="0"/>
                <a:cs typeface="Segoe" charset="0"/>
              </a:rPr>
              <a:t>vitis</a:t>
            </a:r>
            <a:r>
              <a:rPr lang="en-US" altLang="en-US" dirty="0">
                <a:latin typeface="Segoe" charset="0"/>
                <a:ea typeface="Segoe" charset="0"/>
                <a:cs typeface="Segoe" charset="0"/>
              </a:rPr>
              <a:t> ipsum </a:t>
            </a:r>
            <a:r>
              <a:rPr lang="en-US" altLang="en-US" dirty="0" err="1">
                <a:latin typeface="Segoe" charset="0"/>
                <a:ea typeface="Segoe" charset="0"/>
                <a:cs typeface="Segoe" charset="0"/>
              </a:rPr>
              <a:t>eum</a:t>
            </a:r>
            <a:r>
              <a:rPr lang="en-US" altLang="en-US" dirty="0">
                <a:latin typeface="Segoe" charset="0"/>
                <a:ea typeface="Segoe" charset="0"/>
                <a:cs typeface="Segoe" charset="0"/>
              </a:rPr>
              <a:t> is </a:t>
            </a:r>
            <a:r>
              <a:rPr lang="en-US" altLang="en-US" dirty="0" err="1">
                <a:latin typeface="Segoe" charset="0"/>
                <a:ea typeface="Segoe" charset="0"/>
                <a:cs typeface="Segoe" charset="0"/>
              </a:rPr>
              <a:t>exerum</a:t>
            </a:r>
            <a:r>
              <a:rPr lang="en-US" altLang="en-US" dirty="0">
                <a:latin typeface="Segoe" charset="0"/>
                <a:ea typeface="Segoe" charset="0"/>
                <a:cs typeface="Segoe" charset="0"/>
              </a:rPr>
              <a:t> </a:t>
            </a:r>
            <a:r>
              <a:rPr lang="en-US" altLang="en-US" dirty="0" err="1">
                <a:latin typeface="Segoe" charset="0"/>
                <a:ea typeface="Segoe" charset="0"/>
                <a:cs typeface="Segoe" charset="0"/>
              </a:rPr>
              <a:t>fuga</a:t>
            </a:r>
            <a:r>
              <a:rPr lang="en-US" altLang="en-US" dirty="0">
                <a:latin typeface="Segoe" charset="0"/>
                <a:ea typeface="Segoe" charset="0"/>
                <a:cs typeface="Segoe" charset="0"/>
              </a:rPr>
              <a:t>. </a:t>
            </a:r>
            <a:r>
              <a:rPr lang="en-US" altLang="en-US" dirty="0" err="1">
                <a:latin typeface="Segoe" charset="0"/>
                <a:ea typeface="Segoe" charset="0"/>
                <a:cs typeface="Segoe" charset="0"/>
              </a:rPr>
              <a:t>Ut</a:t>
            </a:r>
            <a:r>
              <a:rPr lang="en-US" altLang="en-US" dirty="0">
                <a:latin typeface="Segoe" charset="0"/>
                <a:ea typeface="Segoe" charset="0"/>
                <a:cs typeface="Segoe" charset="0"/>
              </a:rPr>
              <a:t> </a:t>
            </a:r>
            <a:r>
              <a:rPr lang="en-US" altLang="en-US" dirty="0" err="1">
                <a:latin typeface="Segoe" charset="0"/>
                <a:ea typeface="Segoe" charset="0"/>
                <a:cs typeface="Segoe" charset="0"/>
              </a:rPr>
              <a:t>officiaecum</a:t>
            </a:r>
            <a:r>
              <a:rPr lang="en-US" altLang="en-US" dirty="0">
                <a:latin typeface="Segoe" charset="0"/>
                <a:ea typeface="Segoe" charset="0"/>
                <a:cs typeface="Segoe" charset="0"/>
              </a:rPr>
              <a:t> quae </a:t>
            </a:r>
            <a:r>
              <a:rPr lang="en-US" altLang="en-US" dirty="0" err="1">
                <a:latin typeface="Segoe" charset="0"/>
                <a:ea typeface="Segoe" charset="0"/>
                <a:cs typeface="Segoe" charset="0"/>
              </a:rPr>
              <a:t>dolore</a:t>
            </a:r>
            <a:r>
              <a:rPr lang="en-US" altLang="en-US" dirty="0">
                <a:latin typeface="Segoe" charset="0"/>
                <a:ea typeface="Segoe" charset="0"/>
                <a:cs typeface="Segoe" charset="0"/>
              </a:rPr>
              <a:t>, </a:t>
            </a:r>
            <a:r>
              <a:rPr lang="en-US" altLang="en-US" dirty="0" err="1">
                <a:latin typeface="Segoe" charset="0"/>
                <a:ea typeface="Segoe" charset="0"/>
                <a:cs typeface="Segoe" charset="0"/>
              </a:rPr>
              <a:t>nia</a:t>
            </a:r>
            <a:r>
              <a:rPr lang="en-US" altLang="en-US" dirty="0">
                <a:latin typeface="Segoe" charset="0"/>
                <a:ea typeface="Segoe" charset="0"/>
                <a:cs typeface="Segoe" charset="0"/>
              </a:rPr>
              <a:t> </a:t>
            </a:r>
            <a:r>
              <a:rPr lang="en-US" altLang="en-US" dirty="0" err="1">
                <a:latin typeface="Segoe" charset="0"/>
                <a:ea typeface="Segoe" charset="0"/>
                <a:cs typeface="Segoe" charset="0"/>
              </a:rPr>
              <a:t>diorior</a:t>
            </a:r>
            <a:r>
              <a:rPr lang="en-US" altLang="en-US" dirty="0">
                <a:latin typeface="Segoe" charset="0"/>
                <a:ea typeface="Segoe" charset="0"/>
                <a:cs typeface="Segoe" charset="0"/>
              </a:rPr>
              <a:t> sum </a:t>
            </a:r>
            <a:r>
              <a:rPr lang="en-US" altLang="en-US" dirty="0" err="1">
                <a:latin typeface="Segoe" charset="0"/>
                <a:ea typeface="Segoe" charset="0"/>
                <a:cs typeface="Segoe" charset="0"/>
              </a:rPr>
              <a:t>esequat</a:t>
            </a:r>
            <a:r>
              <a:rPr lang="en-US" altLang="en-US" dirty="0">
                <a:latin typeface="Segoe" charset="0"/>
                <a:ea typeface="Segoe" charset="0"/>
                <a:cs typeface="Segoe" charset="0"/>
              </a:rPr>
              <a:t> </a:t>
            </a:r>
            <a:r>
              <a:rPr lang="en-US" altLang="en-US" dirty="0" err="1">
                <a:latin typeface="Segoe" charset="0"/>
                <a:ea typeface="Segoe" charset="0"/>
                <a:cs typeface="Segoe" charset="0"/>
              </a:rPr>
              <a:t>aut</a:t>
            </a:r>
            <a:r>
              <a:rPr lang="en-US" altLang="en-US" dirty="0">
                <a:latin typeface="Segoe" charset="0"/>
                <a:ea typeface="Segoe" charset="0"/>
                <a:cs typeface="Segoe" charset="0"/>
              </a:rPr>
              <a:t> </a:t>
            </a:r>
            <a:r>
              <a:rPr lang="en-US" altLang="en-US" dirty="0" err="1">
                <a:latin typeface="Segoe" charset="0"/>
                <a:ea typeface="Segoe" charset="0"/>
                <a:cs typeface="Segoe" charset="0"/>
              </a:rPr>
              <a:t>eseque</a:t>
            </a:r>
            <a:r>
              <a:rPr lang="en-US" altLang="en-US" dirty="0">
                <a:latin typeface="Segoe" charset="0"/>
                <a:ea typeface="Segoe" charset="0"/>
                <a:cs typeface="Segoe" charset="0"/>
              </a:rPr>
              <a:t> a </a:t>
            </a:r>
            <a:r>
              <a:rPr lang="en-US" altLang="en-US" dirty="0" err="1">
                <a:latin typeface="Segoe" charset="0"/>
                <a:ea typeface="Segoe" charset="0"/>
                <a:cs typeface="Segoe" charset="0"/>
              </a:rPr>
              <a:t>eate</a:t>
            </a:r>
            <a:r>
              <a:rPr lang="en-US" altLang="en-US" dirty="0">
                <a:latin typeface="Segoe" charset="0"/>
                <a:ea typeface="Segoe" charset="0"/>
                <a:cs typeface="Segoe" charset="0"/>
              </a:rPr>
              <a:t> </a:t>
            </a:r>
            <a:r>
              <a:rPr lang="en-US" altLang="en-US" dirty="0" err="1">
                <a:latin typeface="Segoe" charset="0"/>
                <a:ea typeface="Segoe" charset="0"/>
                <a:cs typeface="Segoe" charset="0"/>
              </a:rPr>
              <a:t>sitam</a:t>
            </a:r>
            <a:r>
              <a:rPr lang="en-US" altLang="en-US" dirty="0">
                <a:latin typeface="Segoe" charset="0"/>
                <a:ea typeface="Segoe" charset="0"/>
                <a:cs typeface="Segoe" charset="0"/>
              </a:rPr>
              <a:t> as </a:t>
            </a:r>
            <a:r>
              <a:rPr lang="en-US" altLang="en-US" dirty="0" err="1">
                <a:latin typeface="Segoe" charset="0"/>
                <a:ea typeface="Segoe" charset="0"/>
                <a:cs typeface="Segoe" charset="0"/>
              </a:rPr>
              <a:t>magnis</a:t>
            </a:r>
            <a:r>
              <a:rPr lang="en-US" altLang="en-US" dirty="0">
                <a:latin typeface="Segoe" charset="0"/>
                <a:ea typeface="Segoe" charset="0"/>
                <a:cs typeface="Segoe" charset="0"/>
              </a:rPr>
              <a:t> </a:t>
            </a:r>
            <a:r>
              <a:rPr lang="en-US" altLang="en-US" dirty="0" err="1">
                <a:latin typeface="Segoe" charset="0"/>
                <a:ea typeface="Segoe" charset="0"/>
                <a:cs typeface="Segoe" charset="0"/>
              </a:rPr>
              <a:t>eum</a:t>
            </a:r>
            <a:r>
              <a:rPr lang="en-US" altLang="en-US" dirty="0">
                <a:latin typeface="Segoe" charset="0"/>
                <a:ea typeface="Segoe" charset="0"/>
                <a:cs typeface="Segoe" charset="0"/>
              </a:rPr>
              <a:t> </a:t>
            </a:r>
            <a:r>
              <a:rPr lang="en-US" altLang="en-US" dirty="0" err="1">
                <a:latin typeface="Segoe" charset="0"/>
                <a:ea typeface="Segoe" charset="0"/>
                <a:cs typeface="Segoe" charset="0"/>
              </a:rPr>
              <a:t>sedis</a:t>
            </a:r>
            <a:r>
              <a:rPr lang="en-US" altLang="en-US" dirty="0">
                <a:latin typeface="Segoe" charset="0"/>
                <a:ea typeface="Segoe" charset="0"/>
                <a:cs typeface="Segoe" charset="0"/>
              </a:rPr>
              <a:t> </a:t>
            </a:r>
            <a:r>
              <a:rPr lang="en-US" altLang="en-US" dirty="0" err="1">
                <a:latin typeface="Segoe" charset="0"/>
                <a:ea typeface="Segoe" charset="0"/>
                <a:cs typeface="Segoe" charset="0"/>
              </a:rPr>
              <a:t>aut</a:t>
            </a:r>
            <a:r>
              <a:rPr lang="en-US" altLang="en-US" dirty="0">
                <a:latin typeface="Segoe" charset="0"/>
                <a:ea typeface="Segoe" charset="0"/>
                <a:cs typeface="Segoe" charset="0"/>
              </a:rPr>
              <a:t> </a:t>
            </a:r>
            <a:r>
              <a:rPr lang="en-US" altLang="en-US" dirty="0" err="1">
                <a:latin typeface="Segoe" charset="0"/>
                <a:ea typeface="Segoe" charset="0"/>
                <a:cs typeface="Segoe" charset="0"/>
              </a:rPr>
              <a:t>quat</a:t>
            </a:r>
            <a:r>
              <a:rPr lang="en-US" altLang="en-US" dirty="0">
                <a:latin typeface="Segoe" charset="0"/>
                <a:ea typeface="Segoe" charset="0"/>
                <a:cs typeface="Segoe" charset="0"/>
              </a:rPr>
              <a:t> rem ex </a:t>
            </a:r>
            <a:r>
              <a:rPr lang="en-US" altLang="en-US" dirty="0" err="1">
                <a:latin typeface="Segoe" charset="0"/>
                <a:ea typeface="Segoe" charset="0"/>
                <a:cs typeface="Segoe" charset="0"/>
              </a:rPr>
              <a:t>expe</a:t>
            </a:r>
            <a:r>
              <a:rPr lang="en-US" altLang="en-US" dirty="0">
                <a:latin typeface="Segoe" charset="0"/>
                <a:ea typeface="Segoe" charset="0"/>
                <a:cs typeface="Segoe" charset="0"/>
              </a:rPr>
              <a:t> vent, cum </a:t>
            </a:r>
            <a:r>
              <a:rPr lang="en-US" altLang="en-US" dirty="0" err="1">
                <a:latin typeface="Segoe" charset="0"/>
                <a:ea typeface="Segoe" charset="0"/>
                <a:cs typeface="Segoe" charset="0"/>
              </a:rPr>
              <a:t>conseque</a:t>
            </a:r>
            <a:r>
              <a:rPr lang="en-US" altLang="en-US" dirty="0">
                <a:latin typeface="Segoe" charset="0"/>
                <a:ea typeface="Segoe" charset="0"/>
                <a:cs typeface="Segoe" charset="0"/>
              </a:rPr>
              <a:t> et que </a:t>
            </a:r>
            <a:r>
              <a:rPr lang="en-US" altLang="en-US" dirty="0" err="1">
                <a:latin typeface="Segoe" charset="0"/>
                <a:ea typeface="Segoe" charset="0"/>
                <a:cs typeface="Segoe" charset="0"/>
              </a:rPr>
              <a:t>explam</a:t>
            </a:r>
            <a:r>
              <a:rPr lang="en-US" altLang="en-US" dirty="0">
                <a:latin typeface="Segoe" charset="0"/>
                <a:ea typeface="Segoe" charset="0"/>
                <a:cs typeface="Segoe" charset="0"/>
              </a:rPr>
              <a:t> quo de et </a:t>
            </a:r>
            <a:r>
              <a:rPr lang="en-US" altLang="en-US" dirty="0" err="1">
                <a:latin typeface="Segoe" charset="0"/>
                <a:ea typeface="Segoe" charset="0"/>
                <a:cs typeface="Segoe" charset="0"/>
              </a:rPr>
              <a:t>occabor</a:t>
            </a:r>
            <a:r>
              <a:rPr lang="en-US" altLang="en-US" dirty="0">
                <a:latin typeface="Segoe" charset="0"/>
                <a:ea typeface="Segoe" charset="0"/>
                <a:cs typeface="Segoe" charset="0"/>
              </a:rPr>
              <a:t> </a:t>
            </a:r>
            <a:r>
              <a:rPr lang="en-US" altLang="en-US" dirty="0" err="1">
                <a:latin typeface="Segoe" charset="0"/>
                <a:ea typeface="Segoe" charset="0"/>
                <a:cs typeface="Segoe" charset="0"/>
              </a:rPr>
              <a:t>adi</a:t>
            </a:r>
            <a:r>
              <a:rPr lang="en-US" altLang="en-US" dirty="0">
                <a:latin typeface="Segoe" charset="0"/>
                <a:ea typeface="Segoe" charset="0"/>
                <a:cs typeface="Segoe" charset="0"/>
              </a:rPr>
              <a:t> </a:t>
            </a:r>
            <a:r>
              <a:rPr lang="en-US" altLang="en-US" dirty="0" err="1">
                <a:latin typeface="Segoe" charset="0"/>
                <a:ea typeface="Segoe" charset="0"/>
                <a:cs typeface="Segoe" charset="0"/>
              </a:rPr>
              <a:t>ommolorumet</a:t>
            </a:r>
            <a:r>
              <a:rPr lang="en-US" altLang="en-US" dirty="0">
                <a:latin typeface="Segoe" charset="0"/>
                <a:ea typeface="Segoe" charset="0"/>
                <a:cs typeface="Segoe" charset="0"/>
              </a:rPr>
              <a:t> </a:t>
            </a:r>
            <a:r>
              <a:rPr lang="en-US" altLang="en-US" dirty="0" err="1">
                <a:latin typeface="Segoe" charset="0"/>
                <a:ea typeface="Segoe" charset="0"/>
                <a:cs typeface="Segoe" charset="0"/>
              </a:rPr>
              <a:t>acernam</a:t>
            </a:r>
            <a:r>
              <a:rPr lang="en-US" altLang="en-US" dirty="0">
                <a:latin typeface="Segoe" charset="0"/>
                <a:ea typeface="Segoe" charset="0"/>
                <a:cs typeface="Segoe" charset="0"/>
              </a:rPr>
              <a:t> qui </a:t>
            </a:r>
            <a:r>
              <a:rPr lang="en-US" altLang="en-US" dirty="0" err="1">
                <a:latin typeface="Segoe" charset="0"/>
                <a:ea typeface="Segoe" charset="0"/>
                <a:cs typeface="Segoe" charset="0"/>
              </a:rPr>
              <a:t>idus</a:t>
            </a:r>
            <a:r>
              <a:rPr lang="en-US" altLang="en-US" dirty="0">
                <a:latin typeface="Segoe" charset="0"/>
                <a:ea typeface="Segoe" charset="0"/>
                <a:cs typeface="Segoe" charset="0"/>
              </a:rPr>
              <a:t> </a:t>
            </a:r>
            <a:r>
              <a:rPr lang="en-US" altLang="en-US" dirty="0" err="1">
                <a:latin typeface="Segoe" charset="0"/>
                <a:ea typeface="Segoe" charset="0"/>
                <a:cs typeface="Segoe" charset="0"/>
              </a:rPr>
              <a:t>ni</a:t>
            </a:r>
            <a:r>
              <a:rPr lang="en-US" altLang="en-US" dirty="0">
                <a:latin typeface="Segoe" charset="0"/>
                <a:ea typeface="Segoe" charset="0"/>
                <a:cs typeface="Segoe" charset="0"/>
              </a:rPr>
              <a:t> </a:t>
            </a:r>
            <a:r>
              <a:rPr lang="en-US" altLang="en-US" dirty="0" err="1">
                <a:latin typeface="Segoe" charset="0"/>
                <a:ea typeface="Segoe" charset="0"/>
                <a:cs typeface="Segoe" charset="0"/>
              </a:rPr>
              <a:t>cuptat</a:t>
            </a:r>
            <a:r>
              <a:rPr lang="en-US" altLang="en-US" dirty="0">
                <a:latin typeface="Segoe" charset="0"/>
                <a:ea typeface="Segoe" charset="0"/>
                <a:cs typeface="Segoe" charset="0"/>
              </a:rPr>
              <a:t>.</a:t>
            </a:r>
          </a:p>
          <a:p>
            <a:pPr eaLnBrk="1" hangingPunct="1"/>
            <a:r>
              <a:rPr lang="en-US" altLang="en-US" dirty="0">
                <a:latin typeface="Segoe" charset="0"/>
                <a:ea typeface="Segoe" charset="0"/>
                <a:cs typeface="Segoe" charset="0"/>
              </a:rPr>
              <a:t>Lorem ipsum dolor sit </a:t>
            </a:r>
            <a:r>
              <a:rPr lang="en-US" altLang="en-US" dirty="0" err="1">
                <a:latin typeface="Segoe" charset="0"/>
                <a:ea typeface="Segoe" charset="0"/>
                <a:cs typeface="Segoe" charset="0"/>
              </a:rPr>
              <a:t>amet</a:t>
            </a:r>
            <a:r>
              <a:rPr lang="en-US" altLang="en-US" dirty="0">
                <a:latin typeface="Segoe" charset="0"/>
                <a:ea typeface="Segoe" charset="0"/>
                <a:cs typeface="Segoe" charset="0"/>
              </a:rPr>
              <a:t>, no </a:t>
            </a:r>
            <a:r>
              <a:rPr lang="en-US" altLang="en-US" dirty="0" err="1">
                <a:latin typeface="Segoe" charset="0"/>
                <a:ea typeface="Segoe" charset="0"/>
                <a:cs typeface="Segoe" charset="0"/>
              </a:rPr>
              <a:t>legere</a:t>
            </a:r>
            <a:r>
              <a:rPr lang="en-US" altLang="en-US" dirty="0">
                <a:latin typeface="Segoe" charset="0"/>
                <a:ea typeface="Segoe" charset="0"/>
                <a:cs typeface="Segoe" charset="0"/>
              </a:rPr>
              <a:t> </a:t>
            </a:r>
            <a:r>
              <a:rPr lang="en-US" altLang="en-US" dirty="0" err="1">
                <a:latin typeface="Segoe" charset="0"/>
                <a:ea typeface="Segoe" charset="0"/>
                <a:cs typeface="Segoe" charset="0"/>
              </a:rPr>
              <a:t>fabulas</a:t>
            </a:r>
            <a:r>
              <a:rPr lang="en-US" altLang="en-US" dirty="0">
                <a:latin typeface="Segoe" charset="0"/>
                <a:ea typeface="Segoe" charset="0"/>
                <a:cs typeface="Segoe" charset="0"/>
              </a:rPr>
              <a:t> </a:t>
            </a:r>
            <a:r>
              <a:rPr lang="en-US" altLang="en-US" dirty="0" err="1">
                <a:latin typeface="Segoe" charset="0"/>
                <a:ea typeface="Segoe" charset="0"/>
                <a:cs typeface="Segoe" charset="0"/>
              </a:rPr>
              <a:t>vimSam</a:t>
            </a:r>
            <a:r>
              <a:rPr lang="en-US" altLang="en-US" dirty="0">
                <a:latin typeface="Segoe" charset="0"/>
                <a:ea typeface="Segoe" charset="0"/>
                <a:cs typeface="Segoe" charset="0"/>
              </a:rPr>
              <a:t>, </a:t>
            </a:r>
            <a:r>
              <a:rPr lang="en-US" altLang="en-US" dirty="0" err="1">
                <a:latin typeface="Segoe" charset="0"/>
                <a:ea typeface="Segoe" charset="0"/>
                <a:cs typeface="Segoe" charset="0"/>
              </a:rPr>
              <a:t>volora</a:t>
            </a:r>
            <a:r>
              <a:rPr lang="en-US" altLang="en-US" dirty="0">
                <a:latin typeface="Segoe" charset="0"/>
                <a:ea typeface="Segoe" charset="0"/>
                <a:cs typeface="Segoe" charset="0"/>
              </a:rPr>
              <a:t> </a:t>
            </a:r>
            <a:r>
              <a:rPr lang="en-US" altLang="en-US" dirty="0" err="1">
                <a:latin typeface="Segoe" charset="0"/>
                <a:ea typeface="Segoe" charset="0"/>
                <a:cs typeface="Segoe" charset="0"/>
              </a:rPr>
              <a:t>quibusci</a:t>
            </a:r>
            <a:r>
              <a:rPr lang="en-US" altLang="en-US" dirty="0">
                <a:latin typeface="Segoe" charset="0"/>
                <a:ea typeface="Segoe" charset="0"/>
                <a:cs typeface="Segoe" charset="0"/>
              </a:rPr>
              <a:t> </a:t>
            </a:r>
            <a:r>
              <a:rPr lang="en-US" altLang="en-US" dirty="0" err="1">
                <a:latin typeface="Segoe" charset="0"/>
                <a:ea typeface="Segoe" charset="0"/>
                <a:cs typeface="Segoe" charset="0"/>
              </a:rPr>
              <a:t>vitis</a:t>
            </a:r>
            <a:r>
              <a:rPr lang="en-US" altLang="en-US" dirty="0">
                <a:latin typeface="Segoe" charset="0"/>
                <a:ea typeface="Segoe" charset="0"/>
                <a:cs typeface="Segoe" charset="0"/>
              </a:rPr>
              <a:t> ipsum </a:t>
            </a:r>
            <a:r>
              <a:rPr lang="en-US" altLang="en-US" dirty="0" err="1">
                <a:latin typeface="Segoe" charset="0"/>
                <a:ea typeface="Segoe" charset="0"/>
                <a:cs typeface="Segoe" charset="0"/>
              </a:rPr>
              <a:t>eum</a:t>
            </a:r>
            <a:r>
              <a:rPr lang="en-US" altLang="en-US" dirty="0">
                <a:latin typeface="Segoe" charset="0"/>
                <a:ea typeface="Segoe" charset="0"/>
                <a:cs typeface="Segoe" charset="0"/>
              </a:rPr>
              <a:t> is </a:t>
            </a:r>
            <a:r>
              <a:rPr lang="en-US" altLang="en-US" dirty="0" err="1">
                <a:latin typeface="Segoe" charset="0"/>
                <a:ea typeface="Segoe" charset="0"/>
                <a:cs typeface="Segoe" charset="0"/>
              </a:rPr>
              <a:t>exerum</a:t>
            </a:r>
            <a:r>
              <a:rPr lang="en-US" altLang="en-US" dirty="0">
                <a:latin typeface="Segoe" charset="0"/>
                <a:ea typeface="Segoe" charset="0"/>
                <a:cs typeface="Segoe" charset="0"/>
              </a:rPr>
              <a:t> </a:t>
            </a:r>
            <a:r>
              <a:rPr lang="en-US" altLang="en-US" dirty="0" err="1">
                <a:latin typeface="Segoe" charset="0"/>
                <a:ea typeface="Segoe" charset="0"/>
                <a:cs typeface="Segoe" charset="0"/>
              </a:rPr>
              <a:t>fuga</a:t>
            </a:r>
            <a:r>
              <a:rPr lang="en-US" altLang="en-US" dirty="0">
                <a:latin typeface="Segoe" charset="0"/>
                <a:ea typeface="Segoe" charset="0"/>
                <a:cs typeface="Segoe" charset="0"/>
              </a:rPr>
              <a:t>. </a:t>
            </a:r>
            <a:r>
              <a:rPr lang="en-US" altLang="en-US" dirty="0" err="1">
                <a:latin typeface="Segoe" charset="0"/>
                <a:ea typeface="Segoe" charset="0"/>
                <a:cs typeface="Segoe" charset="0"/>
              </a:rPr>
              <a:t>Ut</a:t>
            </a:r>
            <a:r>
              <a:rPr lang="en-US" altLang="en-US" dirty="0">
                <a:latin typeface="Segoe" charset="0"/>
                <a:ea typeface="Segoe" charset="0"/>
                <a:cs typeface="Segoe" charset="0"/>
              </a:rPr>
              <a:t> </a:t>
            </a:r>
            <a:r>
              <a:rPr lang="en-US" altLang="en-US" dirty="0" err="1">
                <a:latin typeface="Segoe" charset="0"/>
                <a:ea typeface="Segoe" charset="0"/>
                <a:cs typeface="Segoe" charset="0"/>
              </a:rPr>
              <a:t>officiaecum</a:t>
            </a:r>
            <a:r>
              <a:rPr lang="en-US" altLang="en-US" dirty="0">
                <a:latin typeface="Segoe" charset="0"/>
                <a:ea typeface="Segoe" charset="0"/>
                <a:cs typeface="Segoe" charset="0"/>
              </a:rPr>
              <a:t> quae </a:t>
            </a:r>
            <a:r>
              <a:rPr lang="en-US" altLang="en-US" dirty="0" err="1">
                <a:latin typeface="Segoe" charset="0"/>
                <a:ea typeface="Segoe" charset="0"/>
                <a:cs typeface="Segoe" charset="0"/>
              </a:rPr>
              <a:t>dolore</a:t>
            </a:r>
            <a:r>
              <a:rPr lang="en-US" altLang="en-US" dirty="0">
                <a:latin typeface="Segoe" charset="0"/>
                <a:ea typeface="Segoe" charset="0"/>
                <a:cs typeface="Segoe" charset="0"/>
              </a:rPr>
              <a:t>, </a:t>
            </a:r>
            <a:r>
              <a:rPr lang="en-US" altLang="en-US" dirty="0" err="1">
                <a:latin typeface="Segoe" charset="0"/>
                <a:ea typeface="Segoe" charset="0"/>
                <a:cs typeface="Segoe" charset="0"/>
              </a:rPr>
              <a:t>nia</a:t>
            </a:r>
            <a:r>
              <a:rPr lang="en-US" altLang="en-US" dirty="0">
                <a:latin typeface="Segoe" charset="0"/>
                <a:ea typeface="Segoe" charset="0"/>
                <a:cs typeface="Segoe" charset="0"/>
              </a:rPr>
              <a:t> </a:t>
            </a:r>
            <a:r>
              <a:rPr lang="en-US" altLang="en-US" dirty="0" err="1">
                <a:latin typeface="Segoe" charset="0"/>
                <a:ea typeface="Segoe" charset="0"/>
                <a:cs typeface="Segoe" charset="0"/>
              </a:rPr>
              <a:t>diorior</a:t>
            </a:r>
            <a:r>
              <a:rPr lang="en-US" altLang="en-US" dirty="0">
                <a:latin typeface="Segoe" charset="0"/>
                <a:ea typeface="Segoe" charset="0"/>
                <a:cs typeface="Segoe" charset="0"/>
              </a:rPr>
              <a:t> sum </a:t>
            </a:r>
            <a:r>
              <a:rPr lang="en-US" altLang="en-US" dirty="0" err="1">
                <a:latin typeface="Segoe" charset="0"/>
                <a:ea typeface="Segoe" charset="0"/>
                <a:cs typeface="Segoe" charset="0"/>
              </a:rPr>
              <a:t>esequat</a:t>
            </a:r>
            <a:r>
              <a:rPr lang="en-US" altLang="en-US" dirty="0">
                <a:latin typeface="Segoe" charset="0"/>
                <a:ea typeface="Segoe" charset="0"/>
                <a:cs typeface="Segoe" charset="0"/>
              </a:rPr>
              <a:t> </a:t>
            </a:r>
            <a:r>
              <a:rPr lang="en-US" altLang="en-US" dirty="0" err="1">
                <a:latin typeface="Segoe" charset="0"/>
                <a:ea typeface="Segoe" charset="0"/>
                <a:cs typeface="Segoe" charset="0"/>
              </a:rPr>
              <a:t>aut</a:t>
            </a:r>
            <a:r>
              <a:rPr lang="en-US" altLang="en-US" dirty="0">
                <a:latin typeface="Segoe" charset="0"/>
                <a:ea typeface="Segoe" charset="0"/>
                <a:cs typeface="Segoe" charset="0"/>
              </a:rPr>
              <a:t> </a:t>
            </a:r>
            <a:r>
              <a:rPr lang="en-US" altLang="en-US" dirty="0" err="1">
                <a:latin typeface="Segoe" charset="0"/>
                <a:ea typeface="Segoe" charset="0"/>
                <a:cs typeface="Segoe" charset="0"/>
              </a:rPr>
              <a:t>eseque</a:t>
            </a:r>
            <a:r>
              <a:rPr lang="en-US" altLang="en-US" dirty="0">
                <a:latin typeface="Segoe" charset="0"/>
                <a:ea typeface="Segoe" charset="0"/>
                <a:cs typeface="Segoe" charset="0"/>
              </a:rPr>
              <a:t> a </a:t>
            </a:r>
            <a:r>
              <a:rPr lang="en-US" altLang="en-US" dirty="0" err="1">
                <a:latin typeface="Segoe" charset="0"/>
                <a:ea typeface="Segoe" charset="0"/>
                <a:cs typeface="Segoe" charset="0"/>
              </a:rPr>
              <a:t>eate</a:t>
            </a:r>
            <a:r>
              <a:rPr lang="en-US" altLang="en-US" dirty="0">
                <a:latin typeface="Segoe" charset="0"/>
                <a:ea typeface="Segoe" charset="0"/>
                <a:cs typeface="Segoe" charset="0"/>
              </a:rPr>
              <a:t> </a:t>
            </a:r>
            <a:r>
              <a:rPr lang="en-US" altLang="en-US" dirty="0" err="1">
                <a:latin typeface="Segoe" charset="0"/>
                <a:ea typeface="Segoe" charset="0"/>
                <a:cs typeface="Segoe" charset="0"/>
              </a:rPr>
              <a:t>sitam</a:t>
            </a:r>
            <a:r>
              <a:rPr lang="en-US" altLang="en-US" dirty="0">
                <a:latin typeface="Segoe" charset="0"/>
                <a:ea typeface="Segoe" charset="0"/>
                <a:cs typeface="Segoe" charset="0"/>
              </a:rPr>
              <a:t> as </a:t>
            </a:r>
            <a:r>
              <a:rPr lang="en-US" altLang="en-US" dirty="0" err="1">
                <a:latin typeface="Segoe" charset="0"/>
                <a:ea typeface="Segoe" charset="0"/>
                <a:cs typeface="Segoe" charset="0"/>
              </a:rPr>
              <a:t>magnis</a:t>
            </a:r>
            <a:r>
              <a:rPr lang="en-US" altLang="en-US" dirty="0">
                <a:latin typeface="Segoe" charset="0"/>
                <a:ea typeface="Segoe" charset="0"/>
                <a:cs typeface="Segoe" charset="0"/>
              </a:rPr>
              <a:t> </a:t>
            </a:r>
          </a:p>
        </p:txBody>
      </p:sp>
    </p:spTree>
    <p:extLst>
      <p:ext uri="{BB962C8B-B14F-4D97-AF65-F5344CB8AC3E}">
        <p14:creationId xmlns:p14="http://schemas.microsoft.com/office/powerpoint/2010/main" val="358407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txBox="1">
            <a:spLocks/>
          </p:cNvSpPr>
          <p:nvPr userDrawn="1"/>
        </p:nvSpPr>
        <p:spPr>
          <a:xfrm>
            <a:off x="1379538" y="1257300"/>
            <a:ext cx="5549900" cy="835025"/>
          </a:xfrm>
          <a:prstGeom prst="rect">
            <a:avLst/>
          </a:prstGeom>
        </p:spPr>
        <p:txBody>
          <a:bodyPr anchor="b">
            <a:normAutofit/>
          </a:bodyPr>
          <a:lstStyle>
            <a:lvl1pPr algn="l" defTabSz="914400" rtl="0" eaLnBrk="1" latinLnBrk="0" hangingPunct="1">
              <a:lnSpc>
                <a:spcPct val="90000"/>
              </a:lnSpc>
              <a:spcBef>
                <a:spcPct val="0"/>
              </a:spcBef>
              <a:buNone/>
              <a:defRPr sz="4000" b="0" i="0" kern="1200">
                <a:solidFill>
                  <a:schemeClr val="tx1"/>
                </a:solidFill>
                <a:latin typeface="Segoe Light" charset="0"/>
                <a:ea typeface="Segoe Light" charset="0"/>
                <a:cs typeface="Segoe Light" charset="0"/>
              </a:defRPr>
            </a:lvl1pPr>
          </a:lstStyle>
          <a:p>
            <a:pPr fontAlgn="auto">
              <a:spcAft>
                <a:spcPts val="0"/>
              </a:spcAft>
              <a:defRPr/>
            </a:pPr>
            <a:r>
              <a:rPr lang="en-US" dirty="0" err="1" smtClean="0"/>
              <a:t>Naslov</a:t>
            </a:r>
            <a:r>
              <a:rPr lang="en-US" dirty="0" smtClean="0"/>
              <a:t> </a:t>
            </a:r>
            <a:r>
              <a:rPr lang="en-US" dirty="0" err="1" smtClean="0"/>
              <a:t>ovdje</a:t>
            </a:r>
            <a:endParaRPr lang="en-US" dirty="0"/>
          </a:p>
        </p:txBody>
      </p:sp>
      <p:sp>
        <p:nvSpPr>
          <p:cNvPr id="8" name="TextBox 5"/>
          <p:cNvSpPr txBox="1">
            <a:spLocks noChangeArrowheads="1"/>
          </p:cNvSpPr>
          <p:nvPr userDrawn="1"/>
        </p:nvSpPr>
        <p:spPr bwMode="auto">
          <a:xfrm>
            <a:off x="1379538" y="2470150"/>
            <a:ext cx="32639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en-US" dirty="0">
                <a:latin typeface="Segoe" charset="0"/>
                <a:ea typeface="Segoe" charset="0"/>
                <a:cs typeface="Segoe" charset="0"/>
              </a:rPr>
              <a:t>Lorem ipsum dolor sit </a:t>
            </a:r>
            <a:r>
              <a:rPr lang="en-US" altLang="en-US" dirty="0" err="1">
                <a:latin typeface="Segoe" charset="0"/>
                <a:ea typeface="Segoe" charset="0"/>
                <a:cs typeface="Segoe" charset="0"/>
              </a:rPr>
              <a:t>amet</a:t>
            </a:r>
            <a:r>
              <a:rPr lang="en-US" altLang="en-US" dirty="0">
                <a:latin typeface="Segoe" charset="0"/>
                <a:ea typeface="Segoe" charset="0"/>
                <a:cs typeface="Segoe" charset="0"/>
              </a:rPr>
              <a:t>, no </a:t>
            </a:r>
            <a:r>
              <a:rPr lang="en-US" altLang="en-US" dirty="0" err="1">
                <a:latin typeface="Segoe" charset="0"/>
                <a:ea typeface="Segoe" charset="0"/>
                <a:cs typeface="Segoe" charset="0"/>
              </a:rPr>
              <a:t>legere</a:t>
            </a:r>
            <a:r>
              <a:rPr lang="en-US" altLang="en-US" dirty="0">
                <a:latin typeface="Segoe" charset="0"/>
                <a:ea typeface="Segoe" charset="0"/>
                <a:cs typeface="Segoe" charset="0"/>
              </a:rPr>
              <a:t> </a:t>
            </a:r>
            <a:r>
              <a:rPr lang="en-US" altLang="en-US" dirty="0" err="1">
                <a:latin typeface="Segoe" charset="0"/>
                <a:ea typeface="Segoe" charset="0"/>
                <a:cs typeface="Segoe" charset="0"/>
              </a:rPr>
              <a:t>fabulas</a:t>
            </a:r>
            <a:r>
              <a:rPr lang="en-US" altLang="en-US" dirty="0">
                <a:latin typeface="Segoe" charset="0"/>
                <a:ea typeface="Segoe" charset="0"/>
                <a:cs typeface="Segoe" charset="0"/>
              </a:rPr>
              <a:t> </a:t>
            </a:r>
            <a:r>
              <a:rPr lang="en-US" altLang="en-US" dirty="0" err="1">
                <a:latin typeface="Segoe" charset="0"/>
                <a:ea typeface="Segoe" charset="0"/>
                <a:cs typeface="Segoe" charset="0"/>
              </a:rPr>
              <a:t>vimSam</a:t>
            </a:r>
            <a:r>
              <a:rPr lang="en-US" altLang="en-US" dirty="0">
                <a:latin typeface="Segoe" charset="0"/>
                <a:ea typeface="Segoe" charset="0"/>
                <a:cs typeface="Segoe" charset="0"/>
              </a:rPr>
              <a:t>, </a:t>
            </a:r>
            <a:r>
              <a:rPr lang="en-US" altLang="en-US" dirty="0" err="1">
                <a:latin typeface="Segoe" charset="0"/>
                <a:ea typeface="Segoe" charset="0"/>
                <a:cs typeface="Segoe" charset="0"/>
              </a:rPr>
              <a:t>volora</a:t>
            </a:r>
            <a:r>
              <a:rPr lang="en-US" altLang="en-US" dirty="0">
                <a:latin typeface="Segoe" charset="0"/>
                <a:ea typeface="Segoe" charset="0"/>
                <a:cs typeface="Segoe" charset="0"/>
              </a:rPr>
              <a:t> </a:t>
            </a:r>
            <a:r>
              <a:rPr lang="en-US" altLang="en-US" dirty="0" err="1">
                <a:latin typeface="Segoe" charset="0"/>
                <a:ea typeface="Segoe" charset="0"/>
                <a:cs typeface="Segoe" charset="0"/>
              </a:rPr>
              <a:t>quibusci</a:t>
            </a:r>
            <a:r>
              <a:rPr lang="en-US" altLang="en-US" dirty="0">
                <a:latin typeface="Segoe" charset="0"/>
                <a:ea typeface="Segoe" charset="0"/>
                <a:cs typeface="Segoe" charset="0"/>
              </a:rPr>
              <a:t> </a:t>
            </a:r>
            <a:r>
              <a:rPr lang="en-US" altLang="en-US" dirty="0" err="1">
                <a:latin typeface="Segoe" charset="0"/>
                <a:ea typeface="Segoe" charset="0"/>
                <a:cs typeface="Segoe" charset="0"/>
              </a:rPr>
              <a:t>vitis</a:t>
            </a:r>
            <a:r>
              <a:rPr lang="en-US" altLang="en-US" dirty="0">
                <a:latin typeface="Segoe" charset="0"/>
                <a:ea typeface="Segoe" charset="0"/>
                <a:cs typeface="Segoe" charset="0"/>
              </a:rPr>
              <a:t> ipsum </a:t>
            </a:r>
            <a:r>
              <a:rPr lang="en-US" altLang="en-US" dirty="0" err="1">
                <a:latin typeface="Segoe" charset="0"/>
                <a:ea typeface="Segoe" charset="0"/>
                <a:cs typeface="Segoe" charset="0"/>
              </a:rPr>
              <a:t>eum</a:t>
            </a:r>
            <a:r>
              <a:rPr lang="en-US" altLang="en-US" dirty="0">
                <a:latin typeface="Segoe" charset="0"/>
                <a:ea typeface="Segoe" charset="0"/>
                <a:cs typeface="Segoe" charset="0"/>
              </a:rPr>
              <a:t> is </a:t>
            </a:r>
            <a:r>
              <a:rPr lang="en-US" altLang="en-US" dirty="0" err="1">
                <a:latin typeface="Segoe" charset="0"/>
                <a:ea typeface="Segoe" charset="0"/>
                <a:cs typeface="Segoe" charset="0"/>
              </a:rPr>
              <a:t>exerum</a:t>
            </a:r>
            <a:r>
              <a:rPr lang="en-US" altLang="en-US" dirty="0">
                <a:latin typeface="Segoe" charset="0"/>
                <a:ea typeface="Segoe" charset="0"/>
                <a:cs typeface="Segoe" charset="0"/>
              </a:rPr>
              <a:t> </a:t>
            </a:r>
            <a:r>
              <a:rPr lang="en-US" altLang="en-US" dirty="0" err="1">
                <a:latin typeface="Segoe" charset="0"/>
                <a:ea typeface="Segoe" charset="0"/>
                <a:cs typeface="Segoe" charset="0"/>
              </a:rPr>
              <a:t>fuga</a:t>
            </a:r>
            <a:r>
              <a:rPr lang="en-US" altLang="en-US" dirty="0">
                <a:latin typeface="Segoe" charset="0"/>
                <a:ea typeface="Segoe" charset="0"/>
                <a:cs typeface="Segoe" charset="0"/>
              </a:rPr>
              <a:t>. </a:t>
            </a:r>
            <a:r>
              <a:rPr lang="en-US" altLang="en-US" dirty="0" err="1">
                <a:latin typeface="Segoe" charset="0"/>
                <a:ea typeface="Segoe" charset="0"/>
                <a:cs typeface="Segoe" charset="0"/>
              </a:rPr>
              <a:t>Ut</a:t>
            </a:r>
            <a:r>
              <a:rPr lang="en-US" altLang="en-US" dirty="0">
                <a:latin typeface="Segoe" charset="0"/>
                <a:ea typeface="Segoe" charset="0"/>
                <a:cs typeface="Segoe" charset="0"/>
              </a:rPr>
              <a:t> </a:t>
            </a:r>
            <a:r>
              <a:rPr lang="en-US" altLang="en-US" dirty="0" err="1">
                <a:latin typeface="Segoe" charset="0"/>
                <a:ea typeface="Segoe" charset="0"/>
                <a:cs typeface="Segoe" charset="0"/>
              </a:rPr>
              <a:t>officiaecum</a:t>
            </a:r>
            <a:r>
              <a:rPr lang="en-US" altLang="en-US" dirty="0">
                <a:latin typeface="Segoe" charset="0"/>
                <a:ea typeface="Segoe" charset="0"/>
                <a:cs typeface="Segoe" charset="0"/>
              </a:rPr>
              <a:t> quae </a:t>
            </a:r>
            <a:r>
              <a:rPr lang="en-US" altLang="en-US" dirty="0" err="1">
                <a:latin typeface="Segoe" charset="0"/>
                <a:ea typeface="Segoe" charset="0"/>
                <a:cs typeface="Segoe" charset="0"/>
              </a:rPr>
              <a:t>dolore</a:t>
            </a:r>
            <a:r>
              <a:rPr lang="en-US" altLang="en-US" dirty="0">
                <a:latin typeface="Segoe" charset="0"/>
                <a:ea typeface="Segoe" charset="0"/>
                <a:cs typeface="Segoe" charset="0"/>
              </a:rPr>
              <a:t>, </a:t>
            </a:r>
            <a:r>
              <a:rPr lang="en-US" altLang="en-US" dirty="0" err="1">
                <a:latin typeface="Segoe" charset="0"/>
                <a:ea typeface="Segoe" charset="0"/>
                <a:cs typeface="Segoe" charset="0"/>
              </a:rPr>
              <a:t>nia</a:t>
            </a:r>
            <a:r>
              <a:rPr lang="en-US" altLang="en-US" dirty="0">
                <a:latin typeface="Segoe" charset="0"/>
                <a:ea typeface="Segoe" charset="0"/>
                <a:cs typeface="Segoe" charset="0"/>
              </a:rPr>
              <a:t> </a:t>
            </a:r>
            <a:r>
              <a:rPr lang="en-US" altLang="en-US" dirty="0" err="1">
                <a:latin typeface="Segoe" charset="0"/>
                <a:ea typeface="Segoe" charset="0"/>
                <a:cs typeface="Segoe" charset="0"/>
              </a:rPr>
              <a:t>diorior</a:t>
            </a:r>
            <a:r>
              <a:rPr lang="en-US" altLang="en-US" dirty="0">
                <a:latin typeface="Segoe" charset="0"/>
                <a:ea typeface="Segoe" charset="0"/>
                <a:cs typeface="Segoe" charset="0"/>
              </a:rPr>
              <a:t> sum </a:t>
            </a:r>
            <a:r>
              <a:rPr lang="en-US" altLang="en-US" dirty="0" err="1">
                <a:latin typeface="Segoe" charset="0"/>
                <a:ea typeface="Segoe" charset="0"/>
                <a:cs typeface="Segoe" charset="0"/>
              </a:rPr>
              <a:t>esequat</a:t>
            </a:r>
            <a:r>
              <a:rPr lang="en-US" altLang="en-US" dirty="0">
                <a:latin typeface="Segoe" charset="0"/>
                <a:ea typeface="Segoe" charset="0"/>
                <a:cs typeface="Segoe" charset="0"/>
              </a:rPr>
              <a:t> </a:t>
            </a:r>
            <a:r>
              <a:rPr lang="en-US" altLang="en-US" dirty="0" err="1">
                <a:latin typeface="Segoe" charset="0"/>
                <a:ea typeface="Segoe" charset="0"/>
                <a:cs typeface="Segoe" charset="0"/>
              </a:rPr>
              <a:t>aut</a:t>
            </a:r>
            <a:r>
              <a:rPr lang="en-US" altLang="en-US" dirty="0">
                <a:latin typeface="Segoe" charset="0"/>
                <a:ea typeface="Segoe" charset="0"/>
                <a:cs typeface="Segoe" charset="0"/>
              </a:rPr>
              <a:t> </a:t>
            </a:r>
            <a:r>
              <a:rPr lang="en-US" altLang="en-US" dirty="0" err="1">
                <a:latin typeface="Segoe" charset="0"/>
                <a:ea typeface="Segoe" charset="0"/>
                <a:cs typeface="Segoe" charset="0"/>
              </a:rPr>
              <a:t>eseque</a:t>
            </a:r>
            <a:r>
              <a:rPr lang="en-US" altLang="en-US" dirty="0">
                <a:latin typeface="Segoe" charset="0"/>
                <a:ea typeface="Segoe" charset="0"/>
                <a:cs typeface="Segoe" charset="0"/>
              </a:rPr>
              <a:t> a </a:t>
            </a:r>
            <a:r>
              <a:rPr lang="en-US" altLang="en-US" dirty="0" err="1">
                <a:latin typeface="Segoe" charset="0"/>
                <a:ea typeface="Segoe" charset="0"/>
                <a:cs typeface="Segoe" charset="0"/>
              </a:rPr>
              <a:t>eate</a:t>
            </a:r>
            <a:r>
              <a:rPr lang="en-US" altLang="en-US" dirty="0">
                <a:latin typeface="Segoe" charset="0"/>
                <a:ea typeface="Segoe" charset="0"/>
                <a:cs typeface="Segoe" charset="0"/>
              </a:rPr>
              <a:t> </a:t>
            </a:r>
            <a:r>
              <a:rPr lang="en-US" altLang="en-US" dirty="0" err="1">
                <a:latin typeface="Segoe" charset="0"/>
                <a:ea typeface="Segoe" charset="0"/>
                <a:cs typeface="Segoe" charset="0"/>
              </a:rPr>
              <a:t>sitam</a:t>
            </a:r>
            <a:r>
              <a:rPr lang="en-US" altLang="en-US" dirty="0">
                <a:latin typeface="Segoe" charset="0"/>
                <a:ea typeface="Segoe" charset="0"/>
                <a:cs typeface="Segoe" charset="0"/>
              </a:rPr>
              <a:t> as </a:t>
            </a:r>
            <a:r>
              <a:rPr lang="en-US" altLang="en-US" dirty="0" err="1">
                <a:latin typeface="Segoe" charset="0"/>
                <a:ea typeface="Segoe" charset="0"/>
                <a:cs typeface="Segoe" charset="0"/>
              </a:rPr>
              <a:t>magnis</a:t>
            </a:r>
            <a:r>
              <a:rPr lang="en-US" altLang="en-US" dirty="0">
                <a:latin typeface="Segoe" charset="0"/>
                <a:ea typeface="Segoe" charset="0"/>
                <a:cs typeface="Segoe" charset="0"/>
              </a:rPr>
              <a:t> </a:t>
            </a:r>
            <a:r>
              <a:rPr lang="en-US" altLang="en-US" dirty="0" err="1">
                <a:latin typeface="Segoe" charset="0"/>
                <a:ea typeface="Segoe" charset="0"/>
                <a:cs typeface="Segoe" charset="0"/>
              </a:rPr>
              <a:t>eum</a:t>
            </a:r>
            <a:r>
              <a:rPr lang="en-US" altLang="en-US" dirty="0">
                <a:latin typeface="Segoe" charset="0"/>
                <a:ea typeface="Segoe" charset="0"/>
                <a:cs typeface="Segoe" charset="0"/>
              </a:rPr>
              <a:t> </a:t>
            </a:r>
            <a:r>
              <a:rPr lang="en-US" altLang="en-US" dirty="0" err="1">
                <a:latin typeface="Segoe" charset="0"/>
                <a:ea typeface="Segoe" charset="0"/>
                <a:cs typeface="Segoe" charset="0"/>
              </a:rPr>
              <a:t>sedis</a:t>
            </a:r>
            <a:r>
              <a:rPr lang="en-US" altLang="en-US" dirty="0">
                <a:latin typeface="Segoe" charset="0"/>
                <a:ea typeface="Segoe" charset="0"/>
                <a:cs typeface="Segoe" charset="0"/>
              </a:rPr>
              <a:t> </a:t>
            </a:r>
            <a:r>
              <a:rPr lang="en-US" altLang="en-US" dirty="0" err="1">
                <a:latin typeface="Segoe" charset="0"/>
                <a:ea typeface="Segoe" charset="0"/>
                <a:cs typeface="Segoe" charset="0"/>
              </a:rPr>
              <a:t>aut</a:t>
            </a:r>
            <a:r>
              <a:rPr lang="en-US" altLang="en-US" dirty="0">
                <a:latin typeface="Segoe" charset="0"/>
                <a:ea typeface="Segoe" charset="0"/>
                <a:cs typeface="Segoe" charset="0"/>
              </a:rPr>
              <a:t> </a:t>
            </a:r>
            <a:r>
              <a:rPr lang="en-US" altLang="en-US" dirty="0" err="1">
                <a:latin typeface="Segoe" charset="0"/>
                <a:ea typeface="Segoe" charset="0"/>
                <a:cs typeface="Segoe" charset="0"/>
              </a:rPr>
              <a:t>quat</a:t>
            </a:r>
            <a:r>
              <a:rPr lang="en-US" altLang="en-US" dirty="0">
                <a:latin typeface="Segoe" charset="0"/>
                <a:ea typeface="Segoe" charset="0"/>
                <a:cs typeface="Segoe" charset="0"/>
              </a:rPr>
              <a:t> rem ex </a:t>
            </a:r>
            <a:r>
              <a:rPr lang="en-US" altLang="en-US" dirty="0" err="1">
                <a:latin typeface="Segoe" charset="0"/>
                <a:ea typeface="Segoe" charset="0"/>
                <a:cs typeface="Segoe" charset="0"/>
              </a:rPr>
              <a:t>expe</a:t>
            </a:r>
            <a:r>
              <a:rPr lang="en-US" altLang="en-US" dirty="0">
                <a:latin typeface="Segoe" charset="0"/>
                <a:ea typeface="Segoe" charset="0"/>
                <a:cs typeface="Segoe" charset="0"/>
              </a:rPr>
              <a:t> vent, cum </a:t>
            </a:r>
            <a:r>
              <a:rPr lang="en-US" altLang="en-US" dirty="0" err="1">
                <a:latin typeface="Segoe" charset="0"/>
                <a:ea typeface="Segoe" charset="0"/>
                <a:cs typeface="Segoe" charset="0"/>
              </a:rPr>
              <a:t>conseque</a:t>
            </a:r>
            <a:r>
              <a:rPr lang="en-US" altLang="en-US" dirty="0">
                <a:latin typeface="Segoe" charset="0"/>
                <a:ea typeface="Segoe" charset="0"/>
                <a:cs typeface="Segoe" charset="0"/>
              </a:rPr>
              <a:t> et que </a:t>
            </a:r>
            <a:r>
              <a:rPr lang="en-US" altLang="en-US" dirty="0" err="1">
                <a:latin typeface="Segoe" charset="0"/>
                <a:ea typeface="Segoe" charset="0"/>
                <a:cs typeface="Segoe" charset="0"/>
              </a:rPr>
              <a:t>explam</a:t>
            </a:r>
            <a:r>
              <a:rPr lang="en-US" altLang="en-US" dirty="0">
                <a:latin typeface="Segoe" charset="0"/>
                <a:ea typeface="Segoe" charset="0"/>
                <a:cs typeface="Segoe" charset="0"/>
              </a:rPr>
              <a:t> quo de et</a:t>
            </a:r>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0" y="2246313"/>
            <a:ext cx="361791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userDrawn="1"/>
        </p:nvSpPr>
        <p:spPr bwMode="auto">
          <a:xfrm>
            <a:off x="4876800" y="4997450"/>
            <a:ext cx="3617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spcAft>
                <a:spcPts val="1200"/>
              </a:spcAft>
            </a:pPr>
            <a:r>
              <a:rPr lang="en-US" altLang="en-US" sz="1200" b="1" u="sng">
                <a:solidFill>
                  <a:srgbClr val="767171"/>
                </a:solidFill>
                <a:latin typeface="Segoe Black" charset="0"/>
                <a:ea typeface="Segoe Black" charset="0"/>
                <a:cs typeface="Segoe Black" charset="0"/>
              </a:rPr>
              <a:t>35% </a:t>
            </a:r>
            <a:r>
              <a:rPr lang="en-US" altLang="en-US" sz="1200" u="sng">
                <a:latin typeface="Segoe" charset="0"/>
                <a:ea typeface="Segoe" charset="0"/>
                <a:cs typeface="Segoe" charset="0"/>
              </a:rPr>
              <a:t>Lorem ipsum dolor    </a:t>
            </a:r>
            <a:r>
              <a:rPr lang="en-US" altLang="en-US" sz="1200" b="1" u="sng">
                <a:solidFill>
                  <a:srgbClr val="767171"/>
                </a:solidFill>
                <a:latin typeface="Segoe Black" charset="0"/>
                <a:ea typeface="Segoe Black" charset="0"/>
                <a:cs typeface="Segoe Black" charset="0"/>
              </a:rPr>
              <a:t>42% </a:t>
            </a:r>
            <a:r>
              <a:rPr lang="en-US" altLang="en-US" sz="1200" u="sng">
                <a:latin typeface="Segoe" charset="0"/>
                <a:ea typeface="Segoe" charset="0"/>
                <a:cs typeface="Segoe" charset="0"/>
              </a:rPr>
              <a:t>sit ametno legere</a:t>
            </a:r>
          </a:p>
        </p:txBody>
      </p:sp>
    </p:spTree>
    <p:extLst>
      <p:ext uri="{BB962C8B-B14F-4D97-AF65-F5344CB8AC3E}">
        <p14:creationId xmlns:p14="http://schemas.microsoft.com/office/powerpoint/2010/main" val="590713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txBox="1">
            <a:spLocks/>
          </p:cNvSpPr>
          <p:nvPr userDrawn="1"/>
        </p:nvSpPr>
        <p:spPr>
          <a:xfrm>
            <a:off x="1379538" y="935038"/>
            <a:ext cx="5549900" cy="833437"/>
          </a:xfrm>
          <a:prstGeom prst="rect">
            <a:avLst/>
          </a:prstGeom>
        </p:spPr>
        <p:txBody>
          <a:bodyPr anchor="b">
            <a:normAutofit fontScale="85000" lnSpcReduction="10000"/>
          </a:bodyPr>
          <a:lstStyle>
            <a:lvl1pPr algn="l" defTabSz="914400" rtl="0" eaLnBrk="1" latinLnBrk="0" hangingPunct="1">
              <a:lnSpc>
                <a:spcPct val="90000"/>
              </a:lnSpc>
              <a:spcBef>
                <a:spcPct val="0"/>
              </a:spcBef>
              <a:buNone/>
              <a:defRPr sz="4000" b="0" i="0" kern="1200">
                <a:solidFill>
                  <a:schemeClr val="tx1"/>
                </a:solidFill>
                <a:latin typeface="Segoe Light" charset="0"/>
                <a:ea typeface="Segoe Light" charset="0"/>
                <a:cs typeface="Segoe Light" charset="0"/>
              </a:defRPr>
            </a:lvl1pPr>
          </a:lstStyle>
          <a:p>
            <a:pPr fontAlgn="auto">
              <a:spcAft>
                <a:spcPts val="0"/>
              </a:spcAft>
              <a:defRPr/>
            </a:pPr>
            <a:r>
              <a:rPr lang="en-US" dirty="0" err="1" smtClean="0"/>
              <a:t>Naslov</a:t>
            </a:r>
            <a:r>
              <a:rPr lang="en-US" dirty="0" smtClean="0"/>
              <a:t> </a:t>
            </a:r>
            <a:r>
              <a:rPr lang="en-US" dirty="0" err="1" smtClean="0"/>
              <a:t>ovdje</a:t>
            </a:r>
            <a:r>
              <a:rPr lang="en-US" dirty="0" smtClean="0"/>
              <a:t> </a:t>
            </a:r>
            <a:r>
              <a:rPr lang="en-US" dirty="0" err="1" smtClean="0"/>
              <a:t>naslov</a:t>
            </a:r>
            <a:r>
              <a:rPr lang="en-US" dirty="0" smtClean="0"/>
              <a:t> </a:t>
            </a:r>
            <a:r>
              <a:rPr lang="en-US" dirty="0" err="1" smtClean="0"/>
              <a:t>ovdje</a:t>
            </a:r>
            <a:endParaRPr lang="en-US" dirty="0"/>
          </a:p>
        </p:txBody>
      </p:sp>
      <p:sp>
        <p:nvSpPr>
          <p:cNvPr id="8" name="TextBox 7"/>
          <p:cNvSpPr txBox="1"/>
          <p:nvPr userDrawn="1"/>
        </p:nvSpPr>
        <p:spPr>
          <a:xfrm>
            <a:off x="4660900" y="3290888"/>
            <a:ext cx="3795713" cy="2032000"/>
          </a:xfrm>
          <a:prstGeom prst="rect">
            <a:avLst/>
          </a:prstGeom>
          <a:noFill/>
        </p:spPr>
        <p:txBody>
          <a:bodyPr>
            <a:spAutoFit/>
          </a:bodyPr>
          <a:lstStyle/>
          <a:p>
            <a:pPr marL="285750" indent="-285750" eaLnBrk="1" fontAlgn="auto" hangingPunct="1">
              <a:lnSpc>
                <a:spcPct val="150000"/>
              </a:lnSpc>
              <a:spcBef>
                <a:spcPts val="0"/>
              </a:spcBef>
              <a:spcAft>
                <a:spcPts val="0"/>
              </a:spcAft>
              <a:buFont typeface="Wingdings" charset="2"/>
              <a:buChar char="§"/>
              <a:defRPr/>
            </a:pPr>
            <a:r>
              <a:rPr lang="en-US" b="1" dirty="0">
                <a:latin typeface="Segoe Black" charset="0"/>
                <a:ea typeface="Segoe Black" charset="0"/>
                <a:cs typeface="Segoe Black" charset="0"/>
              </a:rPr>
              <a:t>45% </a:t>
            </a:r>
            <a:r>
              <a:rPr lang="en-US" dirty="0">
                <a:latin typeface="Segoe" charset="0"/>
                <a:ea typeface="Segoe" charset="0"/>
                <a:cs typeface="Segoe" charset="0"/>
              </a:rPr>
              <a:t>QUISQUE CURSUS LIBERO </a:t>
            </a:r>
          </a:p>
          <a:p>
            <a:pPr marL="285750" indent="-285750" eaLnBrk="1" fontAlgn="auto" hangingPunct="1">
              <a:lnSpc>
                <a:spcPct val="150000"/>
              </a:lnSpc>
              <a:spcBef>
                <a:spcPts val="0"/>
              </a:spcBef>
              <a:spcAft>
                <a:spcPts val="0"/>
              </a:spcAft>
              <a:buFont typeface="Wingdings" charset="2"/>
              <a:buChar char="§"/>
              <a:defRPr/>
            </a:pPr>
            <a:r>
              <a:rPr lang="en-US" b="1" dirty="0">
                <a:latin typeface="Segoe Black" charset="0"/>
                <a:ea typeface="Segoe Black" charset="0"/>
                <a:cs typeface="Segoe Black" charset="0"/>
              </a:rPr>
              <a:t>23% </a:t>
            </a:r>
            <a:r>
              <a:rPr lang="en-US" dirty="0">
                <a:latin typeface="Segoe" charset="0"/>
                <a:ea typeface="Segoe" charset="0"/>
                <a:cs typeface="Segoe" charset="0"/>
              </a:rPr>
              <a:t>QUIS ORNARE BLANDIT</a:t>
            </a:r>
          </a:p>
          <a:p>
            <a:pPr marL="285750" indent="-285750" eaLnBrk="1" fontAlgn="auto" hangingPunct="1">
              <a:lnSpc>
                <a:spcPct val="150000"/>
              </a:lnSpc>
              <a:spcBef>
                <a:spcPts val="0"/>
              </a:spcBef>
              <a:spcAft>
                <a:spcPts val="0"/>
              </a:spcAft>
              <a:buFont typeface="Wingdings" charset="2"/>
              <a:buChar char="§"/>
              <a:defRPr/>
            </a:pPr>
            <a:r>
              <a:rPr lang="en-US" b="1" dirty="0">
                <a:latin typeface="Segoe Black" charset="0"/>
                <a:ea typeface="Segoe Black" charset="0"/>
                <a:cs typeface="Segoe Black" charset="0"/>
              </a:rPr>
              <a:t>22% </a:t>
            </a:r>
            <a:r>
              <a:rPr lang="en-US" dirty="0">
                <a:latin typeface="Segoe" charset="0"/>
                <a:ea typeface="Segoe" charset="0"/>
                <a:cs typeface="Segoe" charset="0"/>
              </a:rPr>
              <a:t>MORBI NEC TRISTIQUE</a:t>
            </a:r>
          </a:p>
          <a:p>
            <a:pPr marL="285750" indent="-285750" eaLnBrk="1" fontAlgn="auto" hangingPunct="1">
              <a:lnSpc>
                <a:spcPct val="150000"/>
              </a:lnSpc>
              <a:spcBef>
                <a:spcPts val="0"/>
              </a:spcBef>
              <a:spcAft>
                <a:spcPts val="0"/>
              </a:spcAft>
              <a:buFont typeface="Wingdings" charset="2"/>
              <a:buChar char="§"/>
              <a:defRPr/>
            </a:pPr>
            <a:r>
              <a:rPr lang="en-US" b="1" dirty="0">
                <a:latin typeface="Segoe Black" charset="0"/>
                <a:ea typeface="Segoe Black" charset="0"/>
                <a:cs typeface="Segoe Black" charset="0"/>
              </a:rPr>
              <a:t>10% </a:t>
            </a:r>
            <a:r>
              <a:rPr lang="en-US" dirty="0">
                <a:latin typeface="Segoe" charset="0"/>
                <a:ea typeface="Segoe" charset="0"/>
                <a:cs typeface="Segoe" charset="0"/>
              </a:rPr>
              <a:t>VITAE ELEMENTUM IPSUM</a:t>
            </a:r>
          </a:p>
          <a:p>
            <a:pPr eaLnBrk="1" fontAlgn="auto" hangingPunct="1">
              <a:spcBef>
                <a:spcPts val="0"/>
              </a:spcBef>
              <a:spcAft>
                <a:spcPts val="0"/>
              </a:spcAft>
              <a:defRPr/>
            </a:pPr>
            <a:endParaRPr lang="en-US" dirty="0">
              <a:latin typeface="Segoe" charset="0"/>
              <a:ea typeface="Segoe" charset="0"/>
              <a:cs typeface="Segoe" charset="0"/>
            </a:endParaRPr>
          </a:p>
        </p:txBody>
      </p:sp>
      <p:sp>
        <p:nvSpPr>
          <p:cNvPr id="9" name="Rectangle 6"/>
          <p:cNvSpPr>
            <a:spLocks noChangeArrowheads="1"/>
          </p:cNvSpPr>
          <p:nvPr userDrawn="1"/>
        </p:nvSpPr>
        <p:spPr bwMode="auto">
          <a:xfrm>
            <a:off x="1387475" y="1768475"/>
            <a:ext cx="70691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en-US" b="1" dirty="0" err="1">
                <a:latin typeface="Segoe Black" charset="0"/>
                <a:ea typeface="Segoe Black" charset="0"/>
                <a:cs typeface="Segoe Black" charset="0"/>
              </a:rPr>
              <a:t>Podnaslov</a:t>
            </a:r>
            <a:r>
              <a:rPr lang="en-US" altLang="en-US" b="1" dirty="0">
                <a:latin typeface="Segoe Black" charset="0"/>
                <a:ea typeface="Segoe Black" charset="0"/>
                <a:cs typeface="Segoe Black" charset="0"/>
              </a:rPr>
              <a:t> </a:t>
            </a:r>
            <a:r>
              <a:rPr lang="en-US" altLang="en-US" b="1" dirty="0" err="1">
                <a:latin typeface="Segoe Black" charset="0"/>
                <a:ea typeface="Segoe Black" charset="0"/>
                <a:cs typeface="Segoe Black" charset="0"/>
              </a:rPr>
              <a:t>ovdje</a:t>
            </a:r>
            <a:r>
              <a:rPr lang="en-US" altLang="en-US" b="1" dirty="0">
                <a:latin typeface="Segoe Black" charset="0"/>
                <a:ea typeface="Segoe Black" charset="0"/>
                <a:cs typeface="Segoe Black" charset="0"/>
              </a:rPr>
              <a:t> </a:t>
            </a:r>
            <a:r>
              <a:rPr lang="en-US" altLang="en-US" b="1" dirty="0" err="1">
                <a:latin typeface="Segoe Black" charset="0"/>
                <a:ea typeface="Segoe Black" charset="0"/>
                <a:cs typeface="Segoe Black" charset="0"/>
              </a:rPr>
              <a:t>podnaslov</a:t>
            </a:r>
            <a:r>
              <a:rPr lang="en-US" altLang="en-US" b="1" dirty="0">
                <a:latin typeface="Segoe Black" charset="0"/>
                <a:ea typeface="Segoe Black" charset="0"/>
                <a:cs typeface="Segoe Black" charset="0"/>
              </a:rPr>
              <a:t> </a:t>
            </a:r>
            <a:r>
              <a:rPr lang="en-US" altLang="en-US" b="1" dirty="0" err="1">
                <a:latin typeface="Segoe Black" charset="0"/>
                <a:ea typeface="Segoe Black" charset="0"/>
                <a:cs typeface="Segoe Black" charset="0"/>
              </a:rPr>
              <a:t>ovdje</a:t>
            </a:r>
            <a:r>
              <a:rPr lang="en-US" altLang="en-US" b="1" dirty="0">
                <a:latin typeface="Segoe Black" charset="0"/>
                <a:ea typeface="Segoe Black" charset="0"/>
                <a:cs typeface="Segoe Black" charset="0"/>
              </a:rPr>
              <a:t> </a:t>
            </a:r>
            <a:r>
              <a:rPr lang="en-US" altLang="en-US" b="1" dirty="0" err="1">
                <a:latin typeface="Segoe Black" charset="0"/>
                <a:ea typeface="Segoe Black" charset="0"/>
                <a:cs typeface="Segoe Black" charset="0"/>
              </a:rPr>
              <a:t>podnaslov</a:t>
            </a:r>
            <a:r>
              <a:rPr lang="en-US" altLang="en-US" b="1" dirty="0">
                <a:latin typeface="Segoe Black" charset="0"/>
                <a:ea typeface="Segoe Black" charset="0"/>
                <a:cs typeface="Segoe Black" charset="0"/>
              </a:rPr>
              <a:t> </a:t>
            </a:r>
            <a:r>
              <a:rPr lang="en-US" altLang="en-US" b="1" dirty="0" err="1">
                <a:latin typeface="Segoe Black" charset="0"/>
                <a:ea typeface="Segoe Black" charset="0"/>
                <a:cs typeface="Segoe Black" charset="0"/>
              </a:rPr>
              <a:t>ovdje</a:t>
            </a:r>
            <a:r>
              <a:rPr lang="en-US" altLang="en-US" b="1" dirty="0">
                <a:latin typeface="Segoe Black" charset="0"/>
                <a:ea typeface="Segoe Black" charset="0"/>
                <a:cs typeface="Segoe Black" charset="0"/>
              </a:rPr>
              <a:t> </a:t>
            </a:r>
            <a:r>
              <a:rPr lang="en-US" altLang="en-US" b="1" dirty="0" err="1">
                <a:latin typeface="Segoe Black" charset="0"/>
                <a:ea typeface="Segoe Black" charset="0"/>
                <a:cs typeface="Segoe Black" charset="0"/>
              </a:rPr>
              <a:t>podnaslov</a:t>
            </a:r>
            <a:r>
              <a:rPr lang="en-US" altLang="en-US" b="1" dirty="0">
                <a:latin typeface="Segoe Black" charset="0"/>
                <a:ea typeface="Segoe Black" charset="0"/>
                <a:cs typeface="Segoe Black" charset="0"/>
              </a:rPr>
              <a:t> </a:t>
            </a:r>
            <a:r>
              <a:rPr lang="en-US" altLang="en-US" b="1" dirty="0" err="1">
                <a:latin typeface="Segoe Black" charset="0"/>
                <a:ea typeface="Segoe Black" charset="0"/>
                <a:cs typeface="Segoe Black" charset="0"/>
              </a:rPr>
              <a:t>ovdje</a:t>
            </a:r>
            <a:endParaRPr lang="en-US" altLang="en-US" b="1" dirty="0">
              <a:latin typeface="Segoe Black" charset="0"/>
              <a:ea typeface="Segoe Black" charset="0"/>
              <a:cs typeface="Segoe Black" charset="0"/>
            </a:endParaRPr>
          </a:p>
          <a:p>
            <a:pPr eaLnBrk="1" hangingPunct="1"/>
            <a:endParaRPr lang="en-US" altLang="en-US" b="1" dirty="0">
              <a:latin typeface="Segoe Black" charset="0"/>
              <a:ea typeface="Segoe Black" charset="0"/>
              <a:cs typeface="Segoe Black" charset="0"/>
            </a:endParaRPr>
          </a:p>
          <a:p>
            <a:pPr eaLnBrk="1" hangingPunct="1"/>
            <a:endParaRPr lang="en-US" altLang="en-US" b="1" dirty="0">
              <a:latin typeface="Segoe Black" charset="0"/>
              <a:ea typeface="Segoe Black" charset="0"/>
              <a:cs typeface="Segoe Black" charset="0"/>
            </a:endParaRPr>
          </a:p>
        </p:txBody>
      </p:sp>
      <p:pic>
        <p:nvPicPr>
          <p:cNvPr id="10"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87475" y="2692400"/>
            <a:ext cx="27813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4992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txBox="1">
            <a:spLocks/>
          </p:cNvSpPr>
          <p:nvPr userDrawn="1"/>
        </p:nvSpPr>
        <p:spPr>
          <a:xfrm>
            <a:off x="1379538" y="396875"/>
            <a:ext cx="5549900" cy="835025"/>
          </a:xfrm>
          <a:prstGeom prst="rect">
            <a:avLst/>
          </a:prstGeom>
        </p:spPr>
        <p:txBody>
          <a:bodyPr anchor="b">
            <a:normAutofit/>
          </a:bodyPr>
          <a:lstStyle>
            <a:lvl1pPr algn="l" defTabSz="914400" rtl="0" eaLnBrk="1" latinLnBrk="0" hangingPunct="1">
              <a:lnSpc>
                <a:spcPct val="90000"/>
              </a:lnSpc>
              <a:spcBef>
                <a:spcPct val="0"/>
              </a:spcBef>
              <a:buNone/>
              <a:defRPr sz="4000" b="0" i="0" kern="1200">
                <a:solidFill>
                  <a:schemeClr val="tx1"/>
                </a:solidFill>
                <a:latin typeface="Segoe Light" charset="0"/>
                <a:ea typeface="Segoe Light" charset="0"/>
                <a:cs typeface="Segoe Light" charset="0"/>
              </a:defRPr>
            </a:lvl1pPr>
          </a:lstStyle>
          <a:p>
            <a:pPr fontAlgn="auto">
              <a:spcAft>
                <a:spcPts val="0"/>
              </a:spcAft>
              <a:defRPr/>
            </a:pPr>
            <a:r>
              <a:rPr lang="en-US" dirty="0" err="1" smtClean="0"/>
              <a:t>Naslov</a:t>
            </a:r>
            <a:r>
              <a:rPr lang="en-US" dirty="0" smtClean="0"/>
              <a:t> </a:t>
            </a:r>
            <a:r>
              <a:rPr lang="en-US" dirty="0" err="1" smtClean="0"/>
              <a:t>ovdje</a:t>
            </a:r>
            <a:endParaRPr lang="en-US" dirty="0"/>
          </a:p>
        </p:txBody>
      </p:sp>
      <p:sp>
        <p:nvSpPr>
          <p:cNvPr id="13" name="TextBox 5"/>
          <p:cNvSpPr txBox="1">
            <a:spLocks noChangeArrowheads="1"/>
          </p:cNvSpPr>
          <p:nvPr userDrawn="1"/>
        </p:nvSpPr>
        <p:spPr bwMode="auto">
          <a:xfrm>
            <a:off x="1379538" y="1624013"/>
            <a:ext cx="315595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en-US" b="1" dirty="0">
                <a:latin typeface="Segoe Black" charset="0"/>
                <a:ea typeface="Segoe Black" charset="0"/>
                <a:cs typeface="Segoe Black" charset="0"/>
              </a:rPr>
              <a:t>Lorem ipsum dolor </a:t>
            </a:r>
          </a:p>
          <a:p>
            <a:pPr eaLnBrk="1" hangingPunct="1"/>
            <a:r>
              <a:rPr lang="en-US" altLang="en-US" dirty="0">
                <a:latin typeface="Segoe" charset="0"/>
                <a:ea typeface="Segoe" charset="0"/>
                <a:cs typeface="Segoe" charset="0"/>
              </a:rPr>
              <a:t>sit </a:t>
            </a:r>
            <a:r>
              <a:rPr lang="en-US" altLang="en-US" dirty="0" err="1">
                <a:latin typeface="Segoe" charset="0"/>
                <a:ea typeface="Segoe" charset="0"/>
                <a:cs typeface="Segoe" charset="0"/>
              </a:rPr>
              <a:t>amet</a:t>
            </a:r>
            <a:r>
              <a:rPr lang="en-US" altLang="en-US" dirty="0">
                <a:latin typeface="Segoe" charset="0"/>
                <a:ea typeface="Segoe" charset="0"/>
                <a:cs typeface="Segoe" charset="0"/>
              </a:rPr>
              <a:t>, no </a:t>
            </a:r>
            <a:r>
              <a:rPr lang="en-US" altLang="en-US" dirty="0" err="1">
                <a:latin typeface="Segoe" charset="0"/>
                <a:ea typeface="Segoe" charset="0"/>
                <a:cs typeface="Segoe" charset="0"/>
              </a:rPr>
              <a:t>legere</a:t>
            </a:r>
            <a:r>
              <a:rPr lang="en-US" altLang="en-US" dirty="0">
                <a:latin typeface="Segoe" charset="0"/>
                <a:ea typeface="Segoe" charset="0"/>
                <a:cs typeface="Segoe" charset="0"/>
              </a:rPr>
              <a:t> </a:t>
            </a:r>
            <a:r>
              <a:rPr lang="en-US" altLang="en-US" dirty="0" err="1">
                <a:latin typeface="Segoe" charset="0"/>
                <a:ea typeface="Segoe" charset="0"/>
                <a:cs typeface="Segoe" charset="0"/>
              </a:rPr>
              <a:t>fabulas</a:t>
            </a:r>
            <a:r>
              <a:rPr lang="en-US" altLang="en-US" dirty="0">
                <a:latin typeface="Segoe" charset="0"/>
                <a:ea typeface="Segoe" charset="0"/>
                <a:cs typeface="Segoe" charset="0"/>
              </a:rPr>
              <a:t> </a:t>
            </a:r>
            <a:r>
              <a:rPr lang="en-US" altLang="en-US" dirty="0" err="1">
                <a:latin typeface="Segoe" charset="0"/>
                <a:ea typeface="Segoe" charset="0"/>
                <a:cs typeface="Segoe" charset="0"/>
              </a:rPr>
              <a:t>vimSam</a:t>
            </a:r>
            <a:r>
              <a:rPr lang="en-US" altLang="en-US" dirty="0">
                <a:latin typeface="Segoe" charset="0"/>
                <a:ea typeface="Segoe" charset="0"/>
                <a:cs typeface="Segoe" charset="0"/>
              </a:rPr>
              <a:t>, </a:t>
            </a:r>
            <a:r>
              <a:rPr lang="en-US" altLang="en-US" dirty="0" err="1">
                <a:latin typeface="Segoe" charset="0"/>
                <a:ea typeface="Segoe" charset="0"/>
                <a:cs typeface="Segoe" charset="0"/>
              </a:rPr>
              <a:t>volora</a:t>
            </a:r>
            <a:r>
              <a:rPr lang="en-US" altLang="en-US" dirty="0">
                <a:latin typeface="Segoe" charset="0"/>
                <a:ea typeface="Segoe" charset="0"/>
                <a:cs typeface="Segoe" charset="0"/>
              </a:rPr>
              <a:t> </a:t>
            </a:r>
            <a:r>
              <a:rPr lang="en-US" altLang="en-US" dirty="0" err="1">
                <a:latin typeface="Segoe" charset="0"/>
                <a:ea typeface="Segoe" charset="0"/>
                <a:cs typeface="Segoe" charset="0"/>
              </a:rPr>
              <a:t>quibusci</a:t>
            </a:r>
            <a:r>
              <a:rPr lang="en-US" altLang="en-US" dirty="0">
                <a:latin typeface="Segoe" charset="0"/>
                <a:ea typeface="Segoe" charset="0"/>
                <a:cs typeface="Segoe" charset="0"/>
              </a:rPr>
              <a:t> </a:t>
            </a:r>
            <a:r>
              <a:rPr lang="en-US" altLang="en-US" dirty="0" err="1">
                <a:latin typeface="Segoe" charset="0"/>
                <a:ea typeface="Segoe" charset="0"/>
                <a:cs typeface="Segoe" charset="0"/>
              </a:rPr>
              <a:t>vitis</a:t>
            </a:r>
            <a:r>
              <a:rPr lang="en-US" altLang="en-US" dirty="0">
                <a:latin typeface="Segoe" charset="0"/>
                <a:ea typeface="Segoe" charset="0"/>
                <a:cs typeface="Segoe" charset="0"/>
              </a:rPr>
              <a:t> ipsum </a:t>
            </a:r>
            <a:r>
              <a:rPr lang="en-US" altLang="en-US" dirty="0" err="1">
                <a:latin typeface="Segoe" charset="0"/>
                <a:ea typeface="Segoe" charset="0"/>
                <a:cs typeface="Segoe" charset="0"/>
              </a:rPr>
              <a:t>eum</a:t>
            </a:r>
            <a:r>
              <a:rPr lang="en-US" altLang="en-US" dirty="0">
                <a:latin typeface="Segoe" charset="0"/>
                <a:ea typeface="Segoe" charset="0"/>
                <a:cs typeface="Segoe" charset="0"/>
              </a:rPr>
              <a:t> is </a:t>
            </a:r>
            <a:r>
              <a:rPr lang="en-US" altLang="en-US" dirty="0" err="1">
                <a:latin typeface="Segoe" charset="0"/>
                <a:ea typeface="Segoe" charset="0"/>
                <a:cs typeface="Segoe" charset="0"/>
              </a:rPr>
              <a:t>exerum</a:t>
            </a:r>
            <a:r>
              <a:rPr lang="en-US" altLang="en-US" dirty="0">
                <a:latin typeface="Segoe" charset="0"/>
                <a:ea typeface="Segoe" charset="0"/>
                <a:cs typeface="Segoe" charset="0"/>
              </a:rPr>
              <a:t> </a:t>
            </a:r>
            <a:r>
              <a:rPr lang="en-US" altLang="en-US" dirty="0" err="1">
                <a:latin typeface="Segoe" charset="0"/>
                <a:ea typeface="Segoe" charset="0"/>
                <a:cs typeface="Segoe" charset="0"/>
              </a:rPr>
              <a:t>fuga</a:t>
            </a:r>
            <a:r>
              <a:rPr lang="en-US" altLang="en-US" dirty="0">
                <a:latin typeface="Segoe" charset="0"/>
                <a:ea typeface="Segoe" charset="0"/>
                <a:cs typeface="Segoe" charset="0"/>
              </a:rPr>
              <a:t>. </a:t>
            </a:r>
            <a:r>
              <a:rPr lang="en-US" altLang="en-US" dirty="0" err="1">
                <a:latin typeface="Segoe" charset="0"/>
                <a:ea typeface="Segoe" charset="0"/>
                <a:cs typeface="Segoe" charset="0"/>
              </a:rPr>
              <a:t>Ut</a:t>
            </a:r>
            <a:r>
              <a:rPr lang="en-US" altLang="en-US" dirty="0">
                <a:latin typeface="Segoe" charset="0"/>
                <a:ea typeface="Segoe" charset="0"/>
                <a:cs typeface="Segoe" charset="0"/>
              </a:rPr>
              <a:t> </a:t>
            </a:r>
            <a:r>
              <a:rPr lang="en-US" altLang="en-US" dirty="0" err="1">
                <a:latin typeface="Segoe" charset="0"/>
                <a:ea typeface="Segoe" charset="0"/>
                <a:cs typeface="Segoe" charset="0"/>
              </a:rPr>
              <a:t>officiaecum</a:t>
            </a:r>
            <a:r>
              <a:rPr lang="en-US" altLang="en-US" dirty="0">
                <a:latin typeface="Segoe" charset="0"/>
                <a:ea typeface="Segoe" charset="0"/>
                <a:cs typeface="Segoe" charset="0"/>
              </a:rPr>
              <a:t>  quae </a:t>
            </a:r>
            <a:r>
              <a:rPr lang="en-US" altLang="en-US" dirty="0" err="1">
                <a:latin typeface="Segoe" charset="0"/>
                <a:ea typeface="Segoe" charset="0"/>
                <a:cs typeface="Segoe" charset="0"/>
              </a:rPr>
              <a:t>dolore</a:t>
            </a:r>
            <a:r>
              <a:rPr lang="en-US" altLang="en-US" dirty="0">
                <a:latin typeface="Segoe" charset="0"/>
                <a:ea typeface="Segoe" charset="0"/>
                <a:cs typeface="Segoe" charset="0"/>
              </a:rPr>
              <a:t>, </a:t>
            </a:r>
            <a:r>
              <a:rPr lang="en-US" altLang="en-US" dirty="0" err="1">
                <a:latin typeface="Segoe" charset="0"/>
                <a:ea typeface="Segoe" charset="0"/>
                <a:cs typeface="Segoe" charset="0"/>
              </a:rPr>
              <a:t>nia</a:t>
            </a:r>
            <a:r>
              <a:rPr lang="en-US" altLang="en-US" dirty="0">
                <a:latin typeface="Segoe" charset="0"/>
                <a:ea typeface="Segoe" charset="0"/>
                <a:cs typeface="Segoe" charset="0"/>
              </a:rPr>
              <a:t> </a:t>
            </a:r>
            <a:r>
              <a:rPr lang="en-US" altLang="en-US" dirty="0" err="1">
                <a:latin typeface="Segoe" charset="0"/>
                <a:ea typeface="Segoe" charset="0"/>
                <a:cs typeface="Segoe" charset="0"/>
              </a:rPr>
              <a:t>diorior</a:t>
            </a:r>
            <a:r>
              <a:rPr lang="en-US" altLang="en-US" dirty="0">
                <a:latin typeface="Segoe" charset="0"/>
                <a:ea typeface="Segoe" charset="0"/>
                <a:cs typeface="Segoe" charset="0"/>
              </a:rPr>
              <a:t> sum </a:t>
            </a:r>
            <a:r>
              <a:rPr lang="en-US" altLang="en-US" dirty="0" err="1">
                <a:latin typeface="Segoe" charset="0"/>
                <a:ea typeface="Segoe" charset="0"/>
                <a:cs typeface="Segoe" charset="0"/>
              </a:rPr>
              <a:t>esequat</a:t>
            </a:r>
            <a:r>
              <a:rPr lang="en-US" altLang="en-US" dirty="0">
                <a:latin typeface="Segoe" charset="0"/>
                <a:ea typeface="Segoe" charset="0"/>
                <a:cs typeface="Segoe" charset="0"/>
              </a:rPr>
              <a:t> </a:t>
            </a:r>
            <a:r>
              <a:rPr lang="en-US" altLang="en-US" dirty="0" err="1">
                <a:latin typeface="Segoe" charset="0"/>
                <a:ea typeface="Segoe" charset="0"/>
                <a:cs typeface="Segoe" charset="0"/>
              </a:rPr>
              <a:t>aut</a:t>
            </a:r>
            <a:r>
              <a:rPr lang="en-US" altLang="en-US" dirty="0">
                <a:latin typeface="Segoe" charset="0"/>
                <a:ea typeface="Segoe" charset="0"/>
                <a:cs typeface="Segoe" charset="0"/>
              </a:rPr>
              <a:t> </a:t>
            </a:r>
            <a:r>
              <a:rPr lang="en-US" altLang="en-US" dirty="0" err="1">
                <a:latin typeface="Segoe" charset="0"/>
                <a:ea typeface="Segoe" charset="0"/>
                <a:cs typeface="Segoe" charset="0"/>
              </a:rPr>
              <a:t>eseque</a:t>
            </a:r>
            <a:r>
              <a:rPr lang="en-US" altLang="en-US" dirty="0">
                <a:latin typeface="Segoe" charset="0"/>
                <a:ea typeface="Segoe" charset="0"/>
                <a:cs typeface="Segoe" charset="0"/>
              </a:rPr>
              <a:t> a </a:t>
            </a:r>
            <a:r>
              <a:rPr lang="en-US" altLang="en-US" dirty="0" err="1">
                <a:latin typeface="Segoe" charset="0"/>
                <a:ea typeface="Segoe" charset="0"/>
                <a:cs typeface="Segoe" charset="0"/>
              </a:rPr>
              <a:t>eate</a:t>
            </a:r>
            <a:r>
              <a:rPr lang="en-US" altLang="en-US" dirty="0">
                <a:latin typeface="Segoe" charset="0"/>
                <a:ea typeface="Segoe" charset="0"/>
                <a:cs typeface="Segoe" charset="0"/>
              </a:rPr>
              <a:t> </a:t>
            </a:r>
            <a:r>
              <a:rPr lang="en-US" altLang="en-US" dirty="0" err="1">
                <a:latin typeface="Segoe" charset="0"/>
                <a:ea typeface="Segoe" charset="0"/>
                <a:cs typeface="Segoe" charset="0"/>
              </a:rPr>
              <a:t>sitam</a:t>
            </a:r>
            <a:r>
              <a:rPr lang="en-US" altLang="en-US" dirty="0">
                <a:latin typeface="Segoe" charset="0"/>
                <a:ea typeface="Segoe" charset="0"/>
                <a:cs typeface="Segoe" charset="0"/>
              </a:rPr>
              <a:t> as </a:t>
            </a:r>
            <a:r>
              <a:rPr lang="en-US" altLang="en-US" dirty="0" err="1">
                <a:latin typeface="Segoe" charset="0"/>
                <a:ea typeface="Segoe" charset="0"/>
                <a:cs typeface="Segoe" charset="0"/>
              </a:rPr>
              <a:t>magnis</a:t>
            </a:r>
            <a:r>
              <a:rPr lang="en-US" altLang="en-US" dirty="0">
                <a:latin typeface="Segoe" charset="0"/>
                <a:ea typeface="Segoe" charset="0"/>
                <a:cs typeface="Segoe" charset="0"/>
              </a:rPr>
              <a:t> </a:t>
            </a:r>
            <a:r>
              <a:rPr lang="en-US" altLang="en-US" dirty="0" err="1">
                <a:latin typeface="Segoe" charset="0"/>
                <a:ea typeface="Segoe" charset="0"/>
                <a:cs typeface="Segoe" charset="0"/>
              </a:rPr>
              <a:t>eum</a:t>
            </a:r>
            <a:r>
              <a:rPr lang="en-US" altLang="en-US" dirty="0">
                <a:latin typeface="Segoe" charset="0"/>
                <a:ea typeface="Segoe" charset="0"/>
                <a:cs typeface="Segoe" charset="0"/>
              </a:rPr>
              <a:t> </a:t>
            </a:r>
            <a:r>
              <a:rPr lang="en-US" altLang="en-US" dirty="0" err="1">
                <a:latin typeface="Segoe" charset="0"/>
                <a:ea typeface="Segoe" charset="0"/>
                <a:cs typeface="Segoe" charset="0"/>
              </a:rPr>
              <a:t>sedis</a:t>
            </a:r>
            <a:r>
              <a:rPr lang="en-US" altLang="en-US" dirty="0">
                <a:latin typeface="Segoe" charset="0"/>
                <a:ea typeface="Segoe" charset="0"/>
                <a:cs typeface="Segoe" charset="0"/>
              </a:rPr>
              <a:t> </a:t>
            </a:r>
            <a:r>
              <a:rPr lang="en-US" altLang="en-US" dirty="0" err="1">
                <a:latin typeface="Segoe" charset="0"/>
                <a:ea typeface="Segoe" charset="0"/>
                <a:cs typeface="Segoe" charset="0"/>
              </a:rPr>
              <a:t>aut</a:t>
            </a:r>
            <a:r>
              <a:rPr lang="en-US" altLang="en-US" dirty="0">
                <a:latin typeface="Segoe" charset="0"/>
                <a:ea typeface="Segoe" charset="0"/>
                <a:cs typeface="Segoe" charset="0"/>
              </a:rPr>
              <a:t> </a:t>
            </a:r>
            <a:r>
              <a:rPr lang="en-US" altLang="en-US" dirty="0" err="1">
                <a:latin typeface="Segoe" charset="0"/>
                <a:ea typeface="Segoe" charset="0"/>
                <a:cs typeface="Segoe" charset="0"/>
              </a:rPr>
              <a:t>quat</a:t>
            </a:r>
            <a:r>
              <a:rPr lang="en-US" altLang="en-US" dirty="0">
                <a:latin typeface="Segoe" charset="0"/>
                <a:ea typeface="Segoe" charset="0"/>
                <a:cs typeface="Segoe" charset="0"/>
              </a:rPr>
              <a:t> rem ex </a:t>
            </a:r>
            <a:r>
              <a:rPr lang="en-US" altLang="en-US" dirty="0" err="1">
                <a:latin typeface="Segoe" charset="0"/>
                <a:ea typeface="Segoe" charset="0"/>
                <a:cs typeface="Segoe" charset="0"/>
              </a:rPr>
              <a:t>expe</a:t>
            </a:r>
            <a:r>
              <a:rPr lang="en-US" altLang="en-US" dirty="0">
                <a:latin typeface="Segoe" charset="0"/>
                <a:ea typeface="Segoe" charset="0"/>
                <a:cs typeface="Segoe" charset="0"/>
              </a:rPr>
              <a:t> vent, cum </a:t>
            </a:r>
            <a:r>
              <a:rPr lang="en-US" altLang="en-US" dirty="0" err="1">
                <a:latin typeface="Segoe" charset="0"/>
                <a:ea typeface="Segoe" charset="0"/>
                <a:cs typeface="Segoe" charset="0"/>
              </a:rPr>
              <a:t>conseque</a:t>
            </a:r>
            <a:r>
              <a:rPr lang="en-US" altLang="en-US" dirty="0">
                <a:latin typeface="Segoe" charset="0"/>
                <a:ea typeface="Segoe" charset="0"/>
                <a:cs typeface="Segoe" charset="0"/>
              </a:rPr>
              <a:t> et que </a:t>
            </a:r>
            <a:r>
              <a:rPr lang="en-US" altLang="en-US" dirty="0" err="1">
                <a:latin typeface="Segoe" charset="0"/>
                <a:ea typeface="Segoe" charset="0"/>
                <a:cs typeface="Segoe" charset="0"/>
              </a:rPr>
              <a:t>explam</a:t>
            </a:r>
            <a:r>
              <a:rPr lang="en-US" altLang="en-US" dirty="0">
                <a:latin typeface="Segoe" charset="0"/>
                <a:ea typeface="Segoe" charset="0"/>
                <a:cs typeface="Segoe" charset="0"/>
              </a:rPr>
              <a:t> quo de et </a:t>
            </a:r>
            <a:r>
              <a:rPr lang="en-US" altLang="en-US" dirty="0" err="1">
                <a:latin typeface="Segoe" charset="0"/>
                <a:ea typeface="Segoe" charset="0"/>
                <a:cs typeface="Segoe" charset="0"/>
              </a:rPr>
              <a:t>occabor</a:t>
            </a:r>
            <a:r>
              <a:rPr lang="en-US" altLang="en-US" dirty="0">
                <a:latin typeface="Segoe" charset="0"/>
                <a:ea typeface="Segoe" charset="0"/>
                <a:cs typeface="Segoe" charset="0"/>
              </a:rPr>
              <a:t> </a:t>
            </a:r>
            <a:r>
              <a:rPr lang="en-US" altLang="en-US" dirty="0" err="1">
                <a:latin typeface="Segoe" charset="0"/>
                <a:ea typeface="Segoe" charset="0"/>
                <a:cs typeface="Segoe" charset="0"/>
              </a:rPr>
              <a:t>adi</a:t>
            </a:r>
            <a:r>
              <a:rPr lang="en-US" altLang="en-US" dirty="0">
                <a:latin typeface="Segoe" charset="0"/>
                <a:ea typeface="Segoe" charset="0"/>
                <a:cs typeface="Segoe" charset="0"/>
              </a:rPr>
              <a:t> </a:t>
            </a:r>
            <a:r>
              <a:rPr lang="en-US" altLang="en-US" dirty="0" err="1">
                <a:latin typeface="Segoe" charset="0"/>
                <a:ea typeface="Segoe" charset="0"/>
                <a:cs typeface="Segoe" charset="0"/>
              </a:rPr>
              <a:t>ommolorumet</a:t>
            </a:r>
            <a:r>
              <a:rPr lang="en-US" altLang="en-US" dirty="0">
                <a:latin typeface="Segoe" charset="0"/>
                <a:ea typeface="Segoe" charset="0"/>
                <a:cs typeface="Segoe" charset="0"/>
              </a:rPr>
              <a:t>. </a:t>
            </a:r>
            <a:r>
              <a:rPr lang="en-US" altLang="en-US" dirty="0" err="1">
                <a:latin typeface="Segoe" charset="0"/>
                <a:ea typeface="Segoe" charset="0"/>
                <a:cs typeface="Segoe" charset="0"/>
              </a:rPr>
              <a:t>officiaecum</a:t>
            </a:r>
            <a:r>
              <a:rPr lang="en-US" altLang="en-US" dirty="0">
                <a:latin typeface="Segoe" charset="0"/>
                <a:ea typeface="Segoe" charset="0"/>
                <a:cs typeface="Segoe" charset="0"/>
              </a:rPr>
              <a:t>  quae </a:t>
            </a:r>
            <a:r>
              <a:rPr lang="en-US" altLang="en-US" dirty="0" err="1">
                <a:latin typeface="Segoe" charset="0"/>
                <a:ea typeface="Segoe" charset="0"/>
                <a:cs typeface="Segoe" charset="0"/>
              </a:rPr>
              <a:t>dolore</a:t>
            </a:r>
            <a:r>
              <a:rPr lang="en-US" altLang="en-US" dirty="0">
                <a:latin typeface="Segoe" charset="0"/>
                <a:ea typeface="Segoe" charset="0"/>
                <a:cs typeface="Segoe" charset="0"/>
              </a:rPr>
              <a:t>, </a:t>
            </a:r>
            <a:r>
              <a:rPr lang="en-US" altLang="en-US" dirty="0" err="1">
                <a:latin typeface="Segoe" charset="0"/>
                <a:ea typeface="Segoe" charset="0"/>
                <a:cs typeface="Segoe" charset="0"/>
              </a:rPr>
              <a:t>nia</a:t>
            </a:r>
            <a:r>
              <a:rPr lang="en-US" altLang="en-US" dirty="0">
                <a:latin typeface="Segoe" charset="0"/>
                <a:ea typeface="Segoe" charset="0"/>
                <a:cs typeface="Segoe" charset="0"/>
              </a:rPr>
              <a:t> </a:t>
            </a:r>
            <a:r>
              <a:rPr lang="en-US" altLang="en-US" dirty="0" err="1">
                <a:latin typeface="Segoe" charset="0"/>
                <a:ea typeface="Segoe" charset="0"/>
                <a:cs typeface="Segoe" charset="0"/>
              </a:rPr>
              <a:t>diorior</a:t>
            </a:r>
            <a:r>
              <a:rPr lang="en-US" altLang="en-US" dirty="0">
                <a:latin typeface="Segoe" charset="0"/>
                <a:ea typeface="Segoe" charset="0"/>
                <a:cs typeface="Segoe" charset="0"/>
              </a:rPr>
              <a:t> sum </a:t>
            </a:r>
            <a:r>
              <a:rPr lang="en-US" altLang="en-US" dirty="0" err="1">
                <a:latin typeface="Segoe" charset="0"/>
                <a:ea typeface="Segoe" charset="0"/>
                <a:cs typeface="Segoe" charset="0"/>
              </a:rPr>
              <a:t>esequat</a:t>
            </a:r>
            <a:r>
              <a:rPr lang="en-US" altLang="en-US" dirty="0">
                <a:latin typeface="Segoe" charset="0"/>
                <a:ea typeface="Segoe" charset="0"/>
                <a:cs typeface="Segoe" charset="0"/>
              </a:rPr>
              <a:t> </a:t>
            </a:r>
            <a:r>
              <a:rPr lang="en-US" altLang="en-US" dirty="0" err="1">
                <a:latin typeface="Segoe" charset="0"/>
                <a:ea typeface="Segoe" charset="0"/>
                <a:cs typeface="Segoe" charset="0"/>
              </a:rPr>
              <a:t>aut</a:t>
            </a:r>
            <a:r>
              <a:rPr lang="en-US" altLang="en-US" dirty="0">
                <a:latin typeface="Segoe" charset="0"/>
                <a:ea typeface="Segoe" charset="0"/>
                <a:cs typeface="Segoe" charset="0"/>
              </a:rPr>
              <a:t> </a:t>
            </a:r>
            <a:r>
              <a:rPr lang="en-US" altLang="en-US" dirty="0" err="1">
                <a:latin typeface="Segoe" charset="0"/>
                <a:ea typeface="Segoe" charset="0"/>
                <a:cs typeface="Segoe" charset="0"/>
              </a:rPr>
              <a:t>eseque</a:t>
            </a:r>
            <a:r>
              <a:rPr lang="en-US" altLang="en-US" dirty="0">
                <a:latin typeface="Segoe" charset="0"/>
                <a:ea typeface="Segoe" charset="0"/>
                <a:cs typeface="Segoe" charset="0"/>
              </a:rPr>
              <a:t> a </a:t>
            </a:r>
            <a:r>
              <a:rPr lang="en-US" altLang="en-US" dirty="0" err="1">
                <a:latin typeface="Segoe" charset="0"/>
                <a:ea typeface="Segoe" charset="0"/>
                <a:cs typeface="Segoe" charset="0"/>
              </a:rPr>
              <a:t>eate</a:t>
            </a:r>
            <a:r>
              <a:rPr lang="en-US" altLang="en-US" dirty="0">
                <a:latin typeface="Segoe" charset="0"/>
                <a:ea typeface="Segoe" charset="0"/>
                <a:cs typeface="Segoe" charset="0"/>
              </a:rPr>
              <a:t> </a:t>
            </a:r>
            <a:r>
              <a:rPr lang="en-US" altLang="en-US" dirty="0" err="1">
                <a:latin typeface="Segoe" charset="0"/>
                <a:ea typeface="Segoe" charset="0"/>
                <a:cs typeface="Segoe" charset="0"/>
              </a:rPr>
              <a:t>sitam</a:t>
            </a:r>
            <a:r>
              <a:rPr lang="en-US" altLang="en-US" dirty="0">
                <a:latin typeface="Segoe" charset="0"/>
                <a:ea typeface="Segoe" charset="0"/>
                <a:cs typeface="Segoe" charset="0"/>
              </a:rPr>
              <a:t> as </a:t>
            </a:r>
            <a:r>
              <a:rPr lang="en-US" altLang="en-US" dirty="0" err="1">
                <a:latin typeface="Segoe" charset="0"/>
                <a:ea typeface="Segoe" charset="0"/>
                <a:cs typeface="Segoe" charset="0"/>
              </a:rPr>
              <a:t>magnis</a:t>
            </a:r>
            <a:r>
              <a:rPr lang="en-US" altLang="en-US" dirty="0">
                <a:latin typeface="Segoe" charset="0"/>
                <a:ea typeface="Segoe" charset="0"/>
                <a:cs typeface="Segoe" charset="0"/>
              </a:rPr>
              <a:t> </a:t>
            </a:r>
          </a:p>
        </p:txBody>
      </p:sp>
      <p:sp>
        <p:nvSpPr>
          <p:cNvPr id="14" name="TextBox 6"/>
          <p:cNvSpPr txBox="1">
            <a:spLocks noChangeArrowheads="1"/>
          </p:cNvSpPr>
          <p:nvPr userDrawn="1"/>
        </p:nvSpPr>
        <p:spPr bwMode="auto">
          <a:xfrm>
            <a:off x="5281613" y="1624013"/>
            <a:ext cx="31575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en-US" b="1">
                <a:latin typeface="Segoe Black" charset="0"/>
                <a:ea typeface="Segoe Black" charset="0"/>
                <a:cs typeface="Segoe Black" charset="0"/>
              </a:rPr>
              <a:t>Sam volora </a:t>
            </a:r>
          </a:p>
          <a:p>
            <a:pPr eaLnBrk="1" hangingPunct="1"/>
            <a:r>
              <a:rPr lang="en-US" altLang="en-US">
                <a:latin typeface="Segoe" charset="0"/>
                <a:ea typeface="Segoe" charset="0"/>
                <a:cs typeface="Segoe" charset="0"/>
              </a:rPr>
              <a:t>Lorem ipsum dolor sit amet, no legere fabulas vim. Sam volora quibusci vitis ipsum eum is exerum fuga. </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9315" y="3317958"/>
            <a:ext cx="2912836" cy="2184627"/>
          </a:xfrm>
          <a:prstGeom prst="rect">
            <a:avLst/>
          </a:prstGeom>
        </p:spPr>
      </p:pic>
    </p:spTree>
    <p:extLst>
      <p:ext uri="{BB962C8B-B14F-4D97-AF65-F5344CB8AC3E}">
        <p14:creationId xmlns:p14="http://schemas.microsoft.com/office/powerpoint/2010/main" val="18900042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3362" y="1304925"/>
            <a:ext cx="6738937" cy="778669"/>
          </a:xfrm>
          <a:prstGeom prst="rect">
            <a:avLst/>
          </a:prstGeom>
        </p:spPr>
        <p:txBody>
          <a:bodyPr/>
          <a:lstStyle>
            <a:lvl1pPr>
              <a:defRPr b="0" i="0">
                <a:latin typeface="Segoe Light" charset="0"/>
                <a:ea typeface="Segoe Light" charset="0"/>
                <a:cs typeface="Segoe Light" charset="0"/>
              </a:defRPr>
            </a:lvl1pPr>
          </a:lstStyle>
          <a:p>
            <a:pPr fontAlgn="auto">
              <a:spcAft>
                <a:spcPts val="0"/>
              </a:spcAft>
              <a:defRPr/>
            </a:pPr>
            <a:r>
              <a:rPr lang="en-US" dirty="0" err="1" smtClean="0"/>
              <a:t>Naslov</a:t>
            </a:r>
            <a:r>
              <a:rPr lang="en-US" dirty="0" smtClean="0"/>
              <a:t> </a:t>
            </a:r>
            <a:r>
              <a:rPr lang="en-US" dirty="0" err="1" smtClean="0"/>
              <a:t>ovdje</a:t>
            </a:r>
            <a:endParaRPr lang="en-US" dirty="0"/>
          </a:p>
        </p:txBody>
      </p:sp>
      <p:sp>
        <p:nvSpPr>
          <p:cNvPr id="3" name="Text Placeholder 2"/>
          <p:cNvSpPr>
            <a:spLocks noGrp="1"/>
          </p:cNvSpPr>
          <p:nvPr>
            <p:ph type="body" idx="1" hasCustomPrompt="1"/>
          </p:nvPr>
        </p:nvSpPr>
        <p:spPr>
          <a:xfrm>
            <a:off x="1503363" y="2349500"/>
            <a:ext cx="6738937" cy="431006"/>
          </a:xfrm>
          <a:prstGeom prst="rect">
            <a:avLst/>
          </a:prstGeom>
        </p:spPr>
        <p:txBody>
          <a:bodyPr anchor="b"/>
          <a:lstStyle>
            <a:lvl1pPr marL="0" indent="0" eaLnBrk="1" hangingPunct="1">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r>
              <a:rPr lang="en-US" altLang="en-US" b="1" dirty="0" err="1" smtClean="0">
                <a:latin typeface="Segoe Black" charset="0"/>
                <a:ea typeface="Segoe Black" charset="0"/>
                <a:cs typeface="Segoe Black" charset="0"/>
              </a:rPr>
              <a:t>Podnaslov</a:t>
            </a:r>
            <a:r>
              <a:rPr lang="en-US" altLang="en-US" b="1" dirty="0" smtClean="0">
                <a:latin typeface="Segoe Black" charset="0"/>
                <a:ea typeface="Segoe Black" charset="0"/>
                <a:cs typeface="Segoe Black" charset="0"/>
              </a:rPr>
              <a:t> </a:t>
            </a:r>
            <a:r>
              <a:rPr lang="en-US" altLang="en-US" b="1" dirty="0" err="1" smtClean="0">
                <a:latin typeface="Segoe Black" charset="0"/>
                <a:ea typeface="Segoe Black" charset="0"/>
                <a:cs typeface="Segoe Black" charset="0"/>
              </a:rPr>
              <a:t>ovdje</a:t>
            </a:r>
            <a:r>
              <a:rPr lang="en-US" altLang="en-US" b="1" dirty="0" smtClean="0">
                <a:latin typeface="Segoe Black" charset="0"/>
                <a:ea typeface="Segoe Black" charset="0"/>
                <a:cs typeface="Segoe Black" charset="0"/>
              </a:rPr>
              <a:t> </a:t>
            </a:r>
            <a:r>
              <a:rPr lang="en-US" altLang="en-US" b="1" dirty="0" err="1" smtClean="0">
                <a:latin typeface="Segoe Black" charset="0"/>
                <a:ea typeface="Segoe Black" charset="0"/>
                <a:cs typeface="Segoe Black" charset="0"/>
              </a:rPr>
              <a:t>podnaslov</a:t>
            </a:r>
            <a:r>
              <a:rPr lang="en-US" altLang="en-US" b="1" dirty="0" smtClean="0">
                <a:latin typeface="Segoe Black" charset="0"/>
                <a:ea typeface="Segoe Black" charset="0"/>
                <a:cs typeface="Segoe Black" charset="0"/>
              </a:rPr>
              <a:t> </a:t>
            </a:r>
            <a:r>
              <a:rPr lang="en-US" altLang="en-US" b="1" dirty="0" err="1" smtClean="0">
                <a:latin typeface="Segoe Black" charset="0"/>
                <a:ea typeface="Segoe Black" charset="0"/>
                <a:cs typeface="Segoe Black" charset="0"/>
              </a:rPr>
              <a:t>ovdje</a:t>
            </a:r>
            <a:endParaRPr lang="en-US" altLang="en-US" b="1" dirty="0">
              <a:latin typeface="Segoe Black" charset="0"/>
              <a:ea typeface="Segoe Black" charset="0"/>
              <a:cs typeface="Segoe Black" charset="0"/>
            </a:endParaRPr>
          </a:p>
        </p:txBody>
      </p:sp>
      <p:sp>
        <p:nvSpPr>
          <p:cNvPr id="10" name="Text Placeholder 3"/>
          <p:cNvSpPr>
            <a:spLocks noGrp="1"/>
          </p:cNvSpPr>
          <p:nvPr>
            <p:ph type="body" sz="half" idx="2" hasCustomPrompt="1"/>
          </p:nvPr>
        </p:nvSpPr>
        <p:spPr>
          <a:xfrm>
            <a:off x="1503362" y="3046412"/>
            <a:ext cx="6738937" cy="2173288"/>
          </a:xfrm>
          <a:prstGeom prst="rect">
            <a:avLst/>
          </a:prstGeom>
        </p:spPr>
        <p:txBody>
          <a:bodyPr/>
          <a:lstStyle>
            <a:lvl1pPr marL="0" indent="0" eaLnBrk="1" hangingPunct="1">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eaLnBrk="1" hangingPunct="1"/>
            <a:r>
              <a:rPr lang="en-US" altLang="en-US" dirty="0" smtClean="0">
                <a:latin typeface="Segoe" charset="0"/>
                <a:ea typeface="Segoe" charset="0"/>
                <a:cs typeface="Segoe" charset="0"/>
              </a:rPr>
              <a:t>Lorem ipsum dolor sit </a:t>
            </a:r>
            <a:r>
              <a:rPr lang="en-US" altLang="en-US" dirty="0" err="1" smtClean="0">
                <a:latin typeface="Segoe" charset="0"/>
                <a:ea typeface="Segoe" charset="0"/>
                <a:cs typeface="Segoe" charset="0"/>
              </a:rPr>
              <a:t>amet</a:t>
            </a:r>
            <a:r>
              <a:rPr lang="en-US" altLang="en-US" dirty="0" smtClean="0">
                <a:latin typeface="Segoe" charset="0"/>
                <a:ea typeface="Segoe" charset="0"/>
                <a:cs typeface="Segoe" charset="0"/>
              </a:rPr>
              <a:t>, no </a:t>
            </a:r>
            <a:r>
              <a:rPr lang="en-US" altLang="en-US" dirty="0" err="1" smtClean="0">
                <a:latin typeface="Segoe" charset="0"/>
                <a:ea typeface="Segoe" charset="0"/>
                <a:cs typeface="Segoe" charset="0"/>
              </a:rPr>
              <a:t>legere</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fabulas</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vimSam</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volora</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quibusci</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vitis</a:t>
            </a:r>
            <a:r>
              <a:rPr lang="en-US" altLang="en-US" dirty="0" smtClean="0">
                <a:latin typeface="Segoe" charset="0"/>
                <a:ea typeface="Segoe" charset="0"/>
                <a:cs typeface="Segoe" charset="0"/>
              </a:rPr>
              <a:t> ipsum </a:t>
            </a:r>
            <a:r>
              <a:rPr lang="en-US" altLang="en-US" dirty="0" err="1" smtClean="0">
                <a:latin typeface="Segoe" charset="0"/>
                <a:ea typeface="Segoe" charset="0"/>
                <a:cs typeface="Segoe" charset="0"/>
              </a:rPr>
              <a:t>eum</a:t>
            </a:r>
            <a:r>
              <a:rPr lang="en-US" altLang="en-US" dirty="0" smtClean="0">
                <a:latin typeface="Segoe" charset="0"/>
                <a:ea typeface="Segoe" charset="0"/>
                <a:cs typeface="Segoe" charset="0"/>
              </a:rPr>
              <a:t> is </a:t>
            </a:r>
            <a:r>
              <a:rPr lang="en-US" altLang="en-US" dirty="0" err="1" smtClean="0">
                <a:latin typeface="Segoe" charset="0"/>
                <a:ea typeface="Segoe" charset="0"/>
                <a:cs typeface="Segoe" charset="0"/>
              </a:rPr>
              <a:t>exerum</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fuga</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Ut</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officiaecum</a:t>
            </a:r>
            <a:r>
              <a:rPr lang="en-US" altLang="en-US" dirty="0" smtClean="0">
                <a:latin typeface="Segoe" charset="0"/>
                <a:ea typeface="Segoe" charset="0"/>
                <a:cs typeface="Segoe" charset="0"/>
              </a:rPr>
              <a:t> quae </a:t>
            </a:r>
            <a:r>
              <a:rPr lang="en-US" altLang="en-US" dirty="0" err="1" smtClean="0">
                <a:latin typeface="Segoe" charset="0"/>
                <a:ea typeface="Segoe" charset="0"/>
                <a:cs typeface="Segoe" charset="0"/>
              </a:rPr>
              <a:t>dolore</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nia</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diorior</a:t>
            </a:r>
            <a:r>
              <a:rPr lang="en-US" altLang="en-US" dirty="0" smtClean="0">
                <a:latin typeface="Segoe" charset="0"/>
                <a:ea typeface="Segoe" charset="0"/>
                <a:cs typeface="Segoe" charset="0"/>
              </a:rPr>
              <a:t> sum </a:t>
            </a:r>
            <a:r>
              <a:rPr lang="en-US" altLang="en-US" dirty="0" err="1" smtClean="0">
                <a:latin typeface="Segoe" charset="0"/>
                <a:ea typeface="Segoe" charset="0"/>
                <a:cs typeface="Segoe" charset="0"/>
              </a:rPr>
              <a:t>esequat</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aut</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eseque</a:t>
            </a:r>
            <a:r>
              <a:rPr lang="en-US" altLang="en-US" dirty="0" smtClean="0">
                <a:latin typeface="Segoe" charset="0"/>
                <a:ea typeface="Segoe" charset="0"/>
                <a:cs typeface="Segoe" charset="0"/>
              </a:rPr>
              <a:t> a </a:t>
            </a:r>
            <a:r>
              <a:rPr lang="en-US" altLang="en-US" dirty="0" err="1" smtClean="0">
                <a:latin typeface="Segoe" charset="0"/>
                <a:ea typeface="Segoe" charset="0"/>
                <a:cs typeface="Segoe" charset="0"/>
              </a:rPr>
              <a:t>eate</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sitam</a:t>
            </a:r>
            <a:r>
              <a:rPr lang="en-US" altLang="en-US" dirty="0" smtClean="0">
                <a:latin typeface="Segoe" charset="0"/>
                <a:ea typeface="Segoe" charset="0"/>
                <a:cs typeface="Segoe" charset="0"/>
              </a:rPr>
              <a:t> as </a:t>
            </a:r>
            <a:r>
              <a:rPr lang="en-US" altLang="en-US" dirty="0" err="1" smtClean="0">
                <a:latin typeface="Segoe" charset="0"/>
                <a:ea typeface="Segoe" charset="0"/>
                <a:cs typeface="Segoe" charset="0"/>
              </a:rPr>
              <a:t>magnis</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eum</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sedis</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aut</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quat</a:t>
            </a:r>
            <a:r>
              <a:rPr lang="en-US" altLang="en-US" dirty="0" smtClean="0">
                <a:latin typeface="Segoe" charset="0"/>
                <a:ea typeface="Segoe" charset="0"/>
                <a:cs typeface="Segoe" charset="0"/>
              </a:rPr>
              <a:t> rem ex </a:t>
            </a:r>
            <a:r>
              <a:rPr lang="en-US" altLang="en-US" dirty="0" err="1" smtClean="0">
                <a:latin typeface="Segoe" charset="0"/>
                <a:ea typeface="Segoe" charset="0"/>
                <a:cs typeface="Segoe" charset="0"/>
              </a:rPr>
              <a:t>expe</a:t>
            </a:r>
            <a:r>
              <a:rPr lang="en-US" altLang="en-US" dirty="0" smtClean="0">
                <a:latin typeface="Segoe" charset="0"/>
                <a:ea typeface="Segoe" charset="0"/>
                <a:cs typeface="Segoe" charset="0"/>
              </a:rPr>
              <a:t> vent, cum </a:t>
            </a:r>
            <a:r>
              <a:rPr lang="en-US" altLang="en-US" dirty="0" err="1" smtClean="0">
                <a:latin typeface="Segoe" charset="0"/>
                <a:ea typeface="Segoe" charset="0"/>
                <a:cs typeface="Segoe" charset="0"/>
              </a:rPr>
              <a:t>conseque</a:t>
            </a:r>
            <a:r>
              <a:rPr lang="en-US" altLang="en-US" dirty="0" smtClean="0">
                <a:latin typeface="Segoe" charset="0"/>
                <a:ea typeface="Segoe" charset="0"/>
                <a:cs typeface="Segoe" charset="0"/>
              </a:rPr>
              <a:t> et que </a:t>
            </a:r>
            <a:r>
              <a:rPr lang="en-US" altLang="en-US" dirty="0" err="1" smtClean="0">
                <a:latin typeface="Segoe" charset="0"/>
                <a:ea typeface="Segoe" charset="0"/>
                <a:cs typeface="Segoe" charset="0"/>
              </a:rPr>
              <a:t>explam</a:t>
            </a:r>
            <a:r>
              <a:rPr lang="en-US" altLang="en-US" dirty="0" smtClean="0">
                <a:latin typeface="Segoe" charset="0"/>
                <a:ea typeface="Segoe" charset="0"/>
                <a:cs typeface="Segoe" charset="0"/>
              </a:rPr>
              <a:t> quo de et </a:t>
            </a:r>
            <a:r>
              <a:rPr lang="en-US" altLang="en-US" dirty="0" err="1" smtClean="0">
                <a:latin typeface="Segoe" charset="0"/>
                <a:ea typeface="Segoe" charset="0"/>
                <a:cs typeface="Segoe" charset="0"/>
              </a:rPr>
              <a:t>occabor</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adi</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ommolorumet</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acernam</a:t>
            </a:r>
            <a:r>
              <a:rPr lang="en-US" altLang="en-US" dirty="0" smtClean="0">
                <a:latin typeface="Segoe" charset="0"/>
                <a:ea typeface="Segoe" charset="0"/>
                <a:cs typeface="Segoe" charset="0"/>
              </a:rPr>
              <a:t> qui </a:t>
            </a:r>
            <a:r>
              <a:rPr lang="en-US" altLang="en-US" dirty="0" err="1" smtClean="0">
                <a:latin typeface="Segoe" charset="0"/>
                <a:ea typeface="Segoe" charset="0"/>
                <a:cs typeface="Segoe" charset="0"/>
              </a:rPr>
              <a:t>idus</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ni</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cuptat</a:t>
            </a:r>
            <a:r>
              <a:rPr lang="en-US" altLang="en-US" dirty="0" smtClean="0">
                <a:latin typeface="Segoe" charset="0"/>
                <a:ea typeface="Segoe" charset="0"/>
                <a:cs typeface="Segoe" charset="0"/>
              </a:rPr>
              <a:t>.</a:t>
            </a:r>
          </a:p>
          <a:p>
            <a:pPr eaLnBrk="1" hangingPunct="1"/>
            <a:r>
              <a:rPr lang="en-US" altLang="en-US" dirty="0" smtClean="0">
                <a:latin typeface="Segoe" charset="0"/>
                <a:ea typeface="Segoe" charset="0"/>
                <a:cs typeface="Segoe" charset="0"/>
              </a:rPr>
              <a:t>Lorem ipsum dolor sit </a:t>
            </a:r>
            <a:r>
              <a:rPr lang="en-US" altLang="en-US" dirty="0" err="1" smtClean="0">
                <a:latin typeface="Segoe" charset="0"/>
                <a:ea typeface="Segoe" charset="0"/>
                <a:cs typeface="Segoe" charset="0"/>
              </a:rPr>
              <a:t>amet</a:t>
            </a:r>
            <a:r>
              <a:rPr lang="en-US" altLang="en-US" dirty="0" smtClean="0">
                <a:latin typeface="Segoe" charset="0"/>
                <a:ea typeface="Segoe" charset="0"/>
                <a:cs typeface="Segoe" charset="0"/>
              </a:rPr>
              <a:t>, no </a:t>
            </a:r>
            <a:r>
              <a:rPr lang="en-US" altLang="en-US" dirty="0" err="1" smtClean="0">
                <a:latin typeface="Segoe" charset="0"/>
                <a:ea typeface="Segoe" charset="0"/>
                <a:cs typeface="Segoe" charset="0"/>
              </a:rPr>
              <a:t>legere</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fabulas</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vimSam</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volora</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quibusci</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vitis</a:t>
            </a:r>
            <a:r>
              <a:rPr lang="en-US" altLang="en-US" dirty="0" smtClean="0">
                <a:latin typeface="Segoe" charset="0"/>
                <a:ea typeface="Segoe" charset="0"/>
                <a:cs typeface="Segoe" charset="0"/>
              </a:rPr>
              <a:t> ipsum </a:t>
            </a:r>
            <a:r>
              <a:rPr lang="en-US" altLang="en-US" dirty="0" err="1" smtClean="0">
                <a:latin typeface="Segoe" charset="0"/>
                <a:ea typeface="Segoe" charset="0"/>
                <a:cs typeface="Segoe" charset="0"/>
              </a:rPr>
              <a:t>eum</a:t>
            </a:r>
            <a:r>
              <a:rPr lang="en-US" altLang="en-US" dirty="0" smtClean="0">
                <a:latin typeface="Segoe" charset="0"/>
                <a:ea typeface="Segoe" charset="0"/>
                <a:cs typeface="Segoe" charset="0"/>
              </a:rPr>
              <a:t> is </a:t>
            </a:r>
            <a:r>
              <a:rPr lang="en-US" altLang="en-US" dirty="0" err="1" smtClean="0">
                <a:latin typeface="Segoe" charset="0"/>
                <a:ea typeface="Segoe" charset="0"/>
                <a:cs typeface="Segoe" charset="0"/>
              </a:rPr>
              <a:t>exerum</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fuga</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Ut</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officiaecum</a:t>
            </a:r>
            <a:r>
              <a:rPr lang="en-US" altLang="en-US" dirty="0" smtClean="0">
                <a:latin typeface="Segoe" charset="0"/>
                <a:ea typeface="Segoe" charset="0"/>
                <a:cs typeface="Segoe" charset="0"/>
              </a:rPr>
              <a:t> quae </a:t>
            </a:r>
            <a:r>
              <a:rPr lang="en-US" altLang="en-US" dirty="0" err="1" smtClean="0">
                <a:latin typeface="Segoe" charset="0"/>
                <a:ea typeface="Segoe" charset="0"/>
                <a:cs typeface="Segoe" charset="0"/>
              </a:rPr>
              <a:t>dolore</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nia</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diorior</a:t>
            </a:r>
            <a:r>
              <a:rPr lang="en-US" altLang="en-US" dirty="0" smtClean="0">
                <a:latin typeface="Segoe" charset="0"/>
                <a:ea typeface="Segoe" charset="0"/>
                <a:cs typeface="Segoe" charset="0"/>
              </a:rPr>
              <a:t> sum </a:t>
            </a:r>
            <a:r>
              <a:rPr lang="en-US" altLang="en-US" dirty="0" err="1" smtClean="0">
                <a:latin typeface="Segoe" charset="0"/>
                <a:ea typeface="Segoe" charset="0"/>
                <a:cs typeface="Segoe" charset="0"/>
              </a:rPr>
              <a:t>esequat</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aut</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eseque</a:t>
            </a:r>
            <a:r>
              <a:rPr lang="en-US" altLang="en-US" dirty="0" smtClean="0">
                <a:latin typeface="Segoe" charset="0"/>
                <a:ea typeface="Segoe" charset="0"/>
                <a:cs typeface="Segoe" charset="0"/>
              </a:rPr>
              <a:t> a </a:t>
            </a:r>
            <a:r>
              <a:rPr lang="en-US" altLang="en-US" dirty="0" err="1" smtClean="0">
                <a:latin typeface="Segoe" charset="0"/>
                <a:ea typeface="Segoe" charset="0"/>
                <a:cs typeface="Segoe" charset="0"/>
              </a:rPr>
              <a:t>eate</a:t>
            </a:r>
            <a:r>
              <a:rPr lang="en-US" altLang="en-US" dirty="0" smtClean="0">
                <a:latin typeface="Segoe" charset="0"/>
                <a:ea typeface="Segoe" charset="0"/>
                <a:cs typeface="Segoe" charset="0"/>
              </a:rPr>
              <a:t> </a:t>
            </a:r>
            <a:r>
              <a:rPr lang="en-US" altLang="en-US" dirty="0" err="1" smtClean="0">
                <a:latin typeface="Segoe" charset="0"/>
                <a:ea typeface="Segoe" charset="0"/>
                <a:cs typeface="Segoe" charset="0"/>
              </a:rPr>
              <a:t>sitam</a:t>
            </a:r>
            <a:r>
              <a:rPr lang="en-US" altLang="en-US" dirty="0" smtClean="0">
                <a:latin typeface="Segoe" charset="0"/>
                <a:ea typeface="Segoe" charset="0"/>
                <a:cs typeface="Segoe" charset="0"/>
              </a:rPr>
              <a:t> as </a:t>
            </a:r>
            <a:r>
              <a:rPr lang="en-US" altLang="en-US" dirty="0" err="1" smtClean="0">
                <a:latin typeface="Segoe" charset="0"/>
                <a:ea typeface="Segoe" charset="0"/>
                <a:cs typeface="Segoe" charset="0"/>
              </a:rPr>
              <a:t>magnis</a:t>
            </a:r>
            <a:r>
              <a:rPr lang="en-US" altLang="en-US" dirty="0" smtClean="0">
                <a:latin typeface="Segoe" charset="0"/>
                <a:ea typeface="Segoe" charset="0"/>
                <a:cs typeface="Segoe" charset="0"/>
              </a:rPr>
              <a:t> </a:t>
            </a:r>
            <a:endParaRPr lang="en-US" altLang="en-US" dirty="0">
              <a:latin typeface="Segoe" charset="0"/>
              <a:ea typeface="Segoe" charset="0"/>
              <a:cs typeface="Segoe" charset="0"/>
            </a:endParaRPr>
          </a:p>
        </p:txBody>
      </p:sp>
    </p:spTree>
    <p:extLst>
      <p:ext uri="{BB962C8B-B14F-4D97-AF65-F5344CB8AC3E}">
        <p14:creationId xmlns:p14="http://schemas.microsoft.com/office/powerpoint/2010/main" val="18699666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4C25D002-652C-6641-A77F-AC8CC7BDD944}" type="datetimeFigureOut">
              <a:rPr lang="en-US" smtClean="0"/>
              <a:t>12/5/2018</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A667700C-E671-8147-9847-940EDF584618}" type="slidenum">
              <a:rPr lang="en-US" smtClean="0"/>
              <a:t>‹#›</a:t>
            </a:fld>
            <a:endParaRPr lang="en-US"/>
          </a:p>
        </p:txBody>
      </p:sp>
    </p:spTree>
    <p:extLst>
      <p:ext uri="{BB962C8B-B14F-4D97-AF65-F5344CB8AC3E}">
        <p14:creationId xmlns:p14="http://schemas.microsoft.com/office/powerpoint/2010/main" val="10585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4C25D002-652C-6641-A77F-AC8CC7BDD944}" type="datetimeFigureOut">
              <a:rPr lang="en-US" smtClean="0"/>
              <a:t>12/5/2018</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A667700C-E671-8147-9847-940EDF584618}" type="slidenum">
              <a:rPr lang="en-US" smtClean="0"/>
              <a:t>‹#›</a:t>
            </a:fld>
            <a:endParaRPr lang="en-US"/>
          </a:p>
        </p:txBody>
      </p:sp>
    </p:spTree>
    <p:extLst>
      <p:ext uri="{BB962C8B-B14F-4D97-AF65-F5344CB8AC3E}">
        <p14:creationId xmlns:p14="http://schemas.microsoft.com/office/powerpoint/2010/main" val="105434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297112"/>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4C25D002-652C-6641-A77F-AC8CC7BDD944}" type="datetimeFigureOut">
              <a:rPr lang="en-US" smtClean="0"/>
              <a:t>12/5/2018</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A667700C-E671-8147-9847-940EDF584618}" type="slidenum">
              <a:rPr lang="en-US" smtClean="0"/>
              <a:t>‹#›</a:t>
            </a:fld>
            <a:endParaRPr lang="en-US"/>
          </a:p>
        </p:txBody>
      </p:sp>
    </p:spTree>
    <p:extLst>
      <p:ext uri="{BB962C8B-B14F-4D97-AF65-F5344CB8AC3E}">
        <p14:creationId xmlns:p14="http://schemas.microsoft.com/office/powerpoint/2010/main" val="14299518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5.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29931"/>
            <a:ext cx="9144000" cy="444703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560" y="534905"/>
            <a:ext cx="4243070" cy="830319"/>
          </a:xfrm>
          <a:prstGeom prst="rect">
            <a:avLst/>
          </a:prstGeom>
        </p:spPr>
      </p:pic>
      <p:sp>
        <p:nvSpPr>
          <p:cNvPr id="2" name="TextBox 1"/>
          <p:cNvSpPr txBox="1"/>
          <p:nvPr userDrawn="1"/>
        </p:nvSpPr>
        <p:spPr>
          <a:xfrm>
            <a:off x="-2246811" y="72890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984885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87388"/>
            <a:ext cx="91440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39863" y="6327775"/>
            <a:ext cx="13033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735347" y="6458192"/>
            <a:ext cx="2724508" cy="174562"/>
          </a:xfrm>
          <a:prstGeom prst="rect">
            <a:avLst/>
          </a:prstGeom>
        </p:spPr>
      </p:pic>
    </p:spTree>
    <p:extLst>
      <p:ext uri="{BB962C8B-B14F-4D97-AF65-F5344CB8AC3E}">
        <p14:creationId xmlns:p14="http://schemas.microsoft.com/office/powerpoint/2010/main" val="12404432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mailto:martina.mandac@haop.hr" TargetMode="External"/><Relationship Id="rId2" Type="http://schemas.openxmlformats.org/officeDocument/2006/relationships/hyperlink" Target="mailto:grozdana.avirovic@haop.hr" TargetMode="External"/><Relationship Id="rId1" Type="http://schemas.openxmlformats.org/officeDocument/2006/relationships/slideLayout" Target="../slideLayouts/slideLayout6.xml"/><Relationship Id="rId4" Type="http://schemas.openxmlformats.org/officeDocument/2006/relationships/hyperlink" Target="mailto:KLIMA@haop.h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0"/>
          </p:nvPr>
        </p:nvSpPr>
        <p:spPr>
          <a:xfrm>
            <a:off x="2000468" y="4891175"/>
            <a:ext cx="6459320" cy="230329"/>
          </a:xfrm>
        </p:spPr>
        <p:txBody>
          <a:bodyPr/>
          <a:lstStyle/>
          <a:p>
            <a:r>
              <a:rPr lang="en-US" b="1" dirty="0" err="1">
                <a:latin typeface="Segoe UI" panose="020B0502040204020203" pitchFamily="34" charset="0"/>
                <a:ea typeface="Segoe Black" charset="0"/>
                <a:cs typeface="Segoe UI" panose="020B0502040204020203" pitchFamily="34" charset="0"/>
              </a:rPr>
              <a:t>Grozdana</a:t>
            </a:r>
            <a:r>
              <a:rPr lang="en-US" b="1" dirty="0">
                <a:latin typeface="Segoe UI" panose="020B0502040204020203" pitchFamily="34" charset="0"/>
                <a:ea typeface="Segoe Black" charset="0"/>
                <a:cs typeface="Segoe UI" panose="020B0502040204020203" pitchFamily="34" charset="0"/>
              </a:rPr>
              <a:t> </a:t>
            </a:r>
            <a:r>
              <a:rPr lang="en-US" b="1" dirty="0" err="1">
                <a:latin typeface="Segoe UI" panose="020B0502040204020203" pitchFamily="34" charset="0"/>
                <a:ea typeface="Segoe Black" charset="0"/>
                <a:cs typeface="Segoe UI" panose="020B0502040204020203" pitchFamily="34" charset="0"/>
              </a:rPr>
              <a:t>Avirović</a:t>
            </a:r>
            <a:r>
              <a:rPr lang="en-US" b="1" dirty="0">
                <a:latin typeface="Segoe UI" panose="020B0502040204020203" pitchFamily="34" charset="0"/>
                <a:ea typeface="Segoe Black" charset="0"/>
                <a:cs typeface="Segoe UI" panose="020B0502040204020203" pitchFamily="34" charset="0"/>
              </a:rPr>
              <a:t>, dipl. </a:t>
            </a:r>
            <a:r>
              <a:rPr lang="en-US" b="1" dirty="0" err="1">
                <a:latin typeface="Segoe UI" panose="020B0502040204020203" pitchFamily="34" charset="0"/>
                <a:ea typeface="Segoe Black" charset="0"/>
                <a:cs typeface="Segoe UI" panose="020B0502040204020203" pitchFamily="34" charset="0"/>
              </a:rPr>
              <a:t>ing</a:t>
            </a:r>
            <a:r>
              <a:rPr lang="en-US" b="1" dirty="0">
                <a:latin typeface="Segoe UI" panose="020B0502040204020203" pitchFamily="34" charset="0"/>
                <a:ea typeface="Segoe Black" charset="0"/>
                <a:cs typeface="Segoe UI" panose="020B0502040204020203" pitchFamily="34" charset="0"/>
              </a:rPr>
              <a:t>. </a:t>
            </a:r>
          </a:p>
        </p:txBody>
      </p:sp>
      <p:sp>
        <p:nvSpPr>
          <p:cNvPr id="9" name="Text Placeholder 8"/>
          <p:cNvSpPr>
            <a:spLocks noGrp="1"/>
          </p:cNvSpPr>
          <p:nvPr>
            <p:ph type="body" sz="half" idx="2"/>
          </p:nvPr>
        </p:nvSpPr>
        <p:spPr>
          <a:xfrm>
            <a:off x="2000468" y="5121504"/>
            <a:ext cx="6459320" cy="244609"/>
          </a:xfrm>
        </p:spPr>
        <p:txBody>
          <a:bodyPr>
            <a:noAutofit/>
          </a:bodyPr>
          <a:lstStyle/>
          <a:p>
            <a:r>
              <a:rPr lang="en-US" dirty="0" err="1">
                <a:latin typeface="Segoe UI" panose="020B0502040204020203" pitchFamily="34" charset="0"/>
                <a:cs typeface="Segoe UI" panose="020B0502040204020203" pitchFamily="34" charset="0"/>
              </a:rPr>
              <a:t>Viša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stručna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savjetnica</a:t>
            </a:r>
            <a:r>
              <a:rPr lang="en-US" dirty="0">
                <a:latin typeface="Segoe UI" panose="020B0502040204020203" pitchFamily="34" charset="0"/>
                <a:cs typeface="Segoe UI" panose="020B0502040204020203" pitchFamily="34" charset="0"/>
              </a:rPr>
              <a:t> u </a:t>
            </a:r>
            <a:r>
              <a:rPr lang="en-US" dirty="0" err="1">
                <a:latin typeface="Segoe UI" panose="020B0502040204020203" pitchFamily="34" charset="0"/>
                <a:cs typeface="Segoe UI" panose="020B0502040204020203" pitchFamily="34" charset="0"/>
              </a:rPr>
              <a:t>Odsjeku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za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klimatske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promjene</a:t>
            </a:r>
            <a:endParaRPr lang="en-US" dirty="0">
              <a:latin typeface="Segoe UI" panose="020B0502040204020203" pitchFamily="34" charset="0"/>
              <a:cs typeface="Segoe UI" panose="020B0502040204020203" pitchFamily="34" charset="0"/>
            </a:endParaRPr>
          </a:p>
        </p:txBody>
      </p:sp>
      <p:sp>
        <p:nvSpPr>
          <p:cNvPr id="11" name="Text Placeholder 10"/>
          <p:cNvSpPr>
            <a:spLocks noGrp="1"/>
          </p:cNvSpPr>
          <p:nvPr>
            <p:ph type="body" sz="half" idx="11"/>
          </p:nvPr>
        </p:nvSpPr>
        <p:spPr/>
        <p:txBody>
          <a:bodyPr/>
          <a:lstStyle/>
          <a:p>
            <a:r>
              <a:rPr lang="en-US" dirty="0" smtClean="0">
                <a:latin typeface="Segoe UI" panose="020B0502040204020203" pitchFamily="34" charset="0"/>
                <a:cs typeface="Segoe UI" panose="020B0502040204020203" pitchFamily="34" charset="0"/>
              </a:rPr>
              <a:t>Zagreb, </a:t>
            </a:r>
            <a:r>
              <a:rPr lang="hr-HR" dirty="0" smtClean="0">
                <a:latin typeface="Segoe UI" panose="020B0502040204020203" pitchFamily="34" charset="0"/>
                <a:cs typeface="Segoe UI" panose="020B0502040204020203" pitchFamily="34" charset="0"/>
              </a:rPr>
              <a:t>04</a:t>
            </a:r>
            <a:r>
              <a:rPr lang="en-US" dirty="0" smtClean="0">
                <a:latin typeface="Segoe UI" panose="020B0502040204020203" pitchFamily="34" charset="0"/>
                <a:cs typeface="Segoe UI" panose="020B0502040204020203" pitchFamily="34" charset="0"/>
              </a:rPr>
              <a:t>.12.201</a:t>
            </a:r>
            <a:r>
              <a:rPr lang="hr-HR" dirty="0" smtClean="0">
                <a:latin typeface="Segoe UI" panose="020B0502040204020203" pitchFamily="34" charset="0"/>
                <a:cs typeface="Segoe UI" panose="020B0502040204020203" pitchFamily="34" charset="0"/>
              </a:rPr>
              <a:t>8</a:t>
            </a:r>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p:txBody>
      </p:sp>
      <p:sp>
        <p:nvSpPr>
          <p:cNvPr id="12" name="Title 11"/>
          <p:cNvSpPr>
            <a:spLocks noGrp="1"/>
          </p:cNvSpPr>
          <p:nvPr>
            <p:ph type="ctrTitle"/>
          </p:nvPr>
        </p:nvSpPr>
        <p:spPr>
          <a:xfrm>
            <a:off x="2011680" y="2275114"/>
            <a:ext cx="6448108" cy="1153886"/>
          </a:xfrm>
        </p:spPr>
        <p:txBody>
          <a:bodyPr>
            <a:normAutofit fontScale="90000"/>
          </a:bodyPr>
          <a:lstStyle/>
          <a:p>
            <a:r>
              <a:rPr lang="pl-PL" dirty="0">
                <a:latin typeface="Segoe UI Light" panose="020B0502040204020203" pitchFamily="34" charset="0"/>
                <a:cs typeface="Segoe UI Light" panose="020B0502040204020203" pitchFamily="34" charset="0"/>
              </a:rPr>
              <a:t>4. VERIFIKACIJSKI FORUM</a:t>
            </a:r>
            <a:br>
              <a:rPr lang="pl-PL" dirty="0">
                <a:latin typeface="Segoe UI Light" panose="020B0502040204020203" pitchFamily="34" charset="0"/>
                <a:cs typeface="Segoe UI Light" panose="020B0502040204020203" pitchFamily="34" charset="0"/>
              </a:rPr>
            </a:br>
            <a:r>
              <a:rPr lang="pl-PL" dirty="0">
                <a:latin typeface="Segoe UI Light" panose="020B0502040204020203" pitchFamily="34" charset="0"/>
                <a:cs typeface="Segoe UI Light" panose="020B0502040204020203" pitchFamily="34" charset="0"/>
              </a:rPr>
              <a:t>Zagreb, 04.12.2018.</a:t>
            </a:r>
          </a:p>
        </p:txBody>
      </p:sp>
      <p:sp>
        <p:nvSpPr>
          <p:cNvPr id="13" name="Subtitle 12"/>
          <p:cNvSpPr>
            <a:spLocks noGrp="1"/>
          </p:cNvSpPr>
          <p:nvPr>
            <p:ph type="subTitle" idx="1"/>
          </p:nvPr>
        </p:nvSpPr>
        <p:spPr>
          <a:xfrm>
            <a:off x="2011680" y="3543300"/>
            <a:ext cx="6448108" cy="734786"/>
          </a:xfrm>
        </p:spPr>
        <p:txBody>
          <a:bodyPr/>
          <a:lstStyle/>
          <a:p>
            <a:r>
              <a:rPr lang="en-US" dirty="0">
                <a:latin typeface="Segoe UI" panose="020B0502040204020203" pitchFamily="34" charset="0"/>
                <a:ea typeface="Segoe UI Black" panose="020B0A02040204020203" pitchFamily="34" charset="0"/>
                <a:cs typeface="Segoe UI" panose="020B0502040204020203" pitchFamily="34" charset="0"/>
              </a:rPr>
              <a:t>NALAZI PROVJERE IZVJEŠĆA O GODIŠNJIM EMISIJAMA I IZVJEŠĆA O </a:t>
            </a:r>
            <a:r>
              <a:rPr lang="en-US" dirty="0" smtClean="0">
                <a:latin typeface="Segoe UI" panose="020B0502040204020203" pitchFamily="34" charset="0"/>
                <a:ea typeface="Segoe UI Black" panose="020B0A02040204020203" pitchFamily="34" charset="0"/>
                <a:cs typeface="Segoe UI" panose="020B0502040204020203" pitchFamily="34" charset="0"/>
              </a:rPr>
              <a:t>VERIFIKACIJI</a:t>
            </a:r>
            <a:r>
              <a:rPr lang="hr-HR" dirty="0" smtClean="0">
                <a:latin typeface="Segoe UI" panose="020B0502040204020203" pitchFamily="34" charset="0"/>
                <a:ea typeface="Segoe UI Black" panose="020B0A02040204020203" pitchFamily="34" charset="0"/>
                <a:cs typeface="Segoe UI" panose="020B0502040204020203" pitchFamily="34" charset="0"/>
              </a:rPr>
              <a:t> </a:t>
            </a:r>
            <a:r>
              <a:rPr lang="en-US" dirty="0" smtClean="0">
                <a:latin typeface="Segoe UI" panose="020B0502040204020203" pitchFamily="34" charset="0"/>
                <a:ea typeface="Segoe UI Black" panose="020B0A02040204020203" pitchFamily="34" charset="0"/>
                <a:cs typeface="Segoe UI" panose="020B0502040204020203" pitchFamily="34" charset="0"/>
              </a:rPr>
              <a:t>– </a:t>
            </a:r>
            <a:r>
              <a:rPr lang="en-US" dirty="0" err="1">
                <a:solidFill>
                  <a:srgbClr val="FF0000"/>
                </a:solidFill>
                <a:latin typeface="Segoe UI" panose="020B0502040204020203" pitchFamily="34" charset="0"/>
                <a:ea typeface="Segoe UI Black" panose="020B0A02040204020203" pitchFamily="34" charset="0"/>
                <a:cs typeface="Segoe UI" panose="020B0502040204020203" pitchFamily="34" charset="0"/>
              </a:rPr>
              <a:t>uočene</a:t>
            </a:r>
            <a:r>
              <a:rPr lang="en-US" dirty="0">
                <a:solidFill>
                  <a:srgbClr val="FF0000"/>
                </a:solidFill>
                <a:latin typeface="Segoe UI" panose="020B0502040204020203" pitchFamily="34" charset="0"/>
                <a:ea typeface="Segoe UI Black" panose="020B0A02040204020203" pitchFamily="34" charset="0"/>
                <a:cs typeface="Segoe UI" panose="020B0502040204020203" pitchFamily="34" charset="0"/>
              </a:rPr>
              <a:t> </a:t>
            </a:r>
            <a:r>
              <a:rPr lang="en-US" dirty="0" err="1">
                <a:solidFill>
                  <a:srgbClr val="FF0000"/>
                </a:solidFill>
                <a:latin typeface="Segoe UI" panose="020B0502040204020203" pitchFamily="34" charset="0"/>
                <a:ea typeface="Segoe UI Black" panose="020B0A02040204020203" pitchFamily="34" charset="0"/>
                <a:cs typeface="Segoe UI" panose="020B0502040204020203" pitchFamily="34" charset="0"/>
              </a:rPr>
              <a:t>pogreške</a:t>
            </a:r>
            <a:endParaRPr lang="en-US" dirty="0">
              <a:solidFill>
                <a:srgbClr val="FF0000"/>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7" name="Text Placeholder 9"/>
          <p:cNvSpPr txBox="1">
            <a:spLocks/>
          </p:cNvSpPr>
          <p:nvPr/>
        </p:nvSpPr>
        <p:spPr>
          <a:xfrm>
            <a:off x="2011680" y="5544318"/>
            <a:ext cx="6459320" cy="230329"/>
          </a:xfrm>
          <a:prstGeom prst="rect">
            <a:avLst/>
          </a:prstGeom>
        </p:spPr>
        <p:txBody>
          <a:bodyPr anchor="b"/>
          <a:lstStyle>
            <a:lvl1pPr marL="0" indent="0" algn="l" defTabSz="685800" rtl="0" eaLnBrk="1" latinLnBrk="0" hangingPunct="1">
              <a:lnSpc>
                <a:spcPct val="90000"/>
              </a:lnSpc>
              <a:spcBef>
                <a:spcPts val="750"/>
              </a:spcBef>
              <a:buFont typeface="Arial"/>
              <a:buNone/>
              <a:defRPr sz="1400" b="0" i="0" kern="1200">
                <a:solidFill>
                  <a:schemeClr val="tx1"/>
                </a:solidFill>
                <a:latin typeface="Segoe Light" charset="0"/>
                <a:ea typeface="Segoe Light" charset="0"/>
                <a:cs typeface="Segoe Light" charset="0"/>
              </a:defRPr>
            </a:lvl1pPr>
            <a:lvl2pPr marL="457200" indent="0" algn="l" defTabSz="685800" rtl="0" eaLnBrk="1" latinLnBrk="0" hangingPunct="1">
              <a:lnSpc>
                <a:spcPct val="90000"/>
              </a:lnSpc>
              <a:spcBef>
                <a:spcPts val="375"/>
              </a:spcBef>
              <a:buFont typeface="Arial"/>
              <a:buNone/>
              <a:defRPr sz="2000" b="1" kern="1200">
                <a:solidFill>
                  <a:schemeClr val="tx1"/>
                </a:solidFill>
                <a:latin typeface="+mn-lt"/>
                <a:ea typeface="+mn-ea"/>
                <a:cs typeface="+mn-cs"/>
              </a:defRPr>
            </a:lvl2pPr>
            <a:lvl3pPr marL="914400" indent="0" algn="l" defTabSz="685800" rtl="0" eaLnBrk="1" latinLnBrk="0" hangingPunct="1">
              <a:lnSpc>
                <a:spcPct val="90000"/>
              </a:lnSpc>
              <a:spcBef>
                <a:spcPts val="375"/>
              </a:spcBef>
              <a:buFont typeface="Arial"/>
              <a:buNone/>
              <a:defRPr sz="1800" b="1" kern="1200">
                <a:solidFill>
                  <a:schemeClr val="tx1"/>
                </a:solidFill>
                <a:latin typeface="+mn-lt"/>
                <a:ea typeface="+mn-ea"/>
                <a:cs typeface="+mn-cs"/>
              </a:defRPr>
            </a:lvl3pPr>
            <a:lvl4pPr marL="1371600" indent="0" algn="l" defTabSz="685800" rtl="0" eaLnBrk="1" latinLnBrk="0" hangingPunct="1">
              <a:lnSpc>
                <a:spcPct val="90000"/>
              </a:lnSpc>
              <a:spcBef>
                <a:spcPts val="375"/>
              </a:spcBef>
              <a:buFont typeface="Arial"/>
              <a:buNone/>
              <a:defRPr sz="1600" b="1" kern="1200">
                <a:solidFill>
                  <a:schemeClr val="tx1"/>
                </a:solidFill>
                <a:latin typeface="+mn-lt"/>
                <a:ea typeface="+mn-ea"/>
                <a:cs typeface="+mn-cs"/>
              </a:defRPr>
            </a:lvl4pPr>
            <a:lvl5pPr marL="1828800" indent="0" algn="l" defTabSz="685800" rtl="0" eaLnBrk="1" latinLnBrk="0" hangingPunct="1">
              <a:lnSpc>
                <a:spcPct val="90000"/>
              </a:lnSpc>
              <a:spcBef>
                <a:spcPts val="375"/>
              </a:spcBef>
              <a:buFont typeface="Arial"/>
              <a:buNone/>
              <a:defRPr sz="1600" b="1" kern="1200">
                <a:solidFill>
                  <a:schemeClr val="tx1"/>
                </a:solidFill>
                <a:latin typeface="+mn-lt"/>
                <a:ea typeface="+mn-ea"/>
                <a:cs typeface="+mn-cs"/>
              </a:defRPr>
            </a:lvl5pPr>
            <a:lvl6pPr marL="2286000" indent="0" algn="l" defTabSz="685800" rtl="0" eaLnBrk="1" latinLnBrk="0" hangingPunct="1">
              <a:lnSpc>
                <a:spcPct val="90000"/>
              </a:lnSpc>
              <a:spcBef>
                <a:spcPts val="375"/>
              </a:spcBef>
              <a:buFont typeface="Arial"/>
              <a:buNone/>
              <a:defRPr sz="1600" b="1" kern="1200">
                <a:solidFill>
                  <a:schemeClr val="tx1"/>
                </a:solidFill>
                <a:latin typeface="+mn-lt"/>
                <a:ea typeface="+mn-ea"/>
                <a:cs typeface="+mn-cs"/>
              </a:defRPr>
            </a:lvl6pPr>
            <a:lvl7pPr marL="2743200" indent="0" algn="l" defTabSz="685800" rtl="0" eaLnBrk="1" latinLnBrk="0" hangingPunct="1">
              <a:lnSpc>
                <a:spcPct val="90000"/>
              </a:lnSpc>
              <a:spcBef>
                <a:spcPts val="375"/>
              </a:spcBef>
              <a:buFont typeface="Arial"/>
              <a:buNone/>
              <a:defRPr sz="1600" b="1" kern="1200">
                <a:solidFill>
                  <a:schemeClr val="tx1"/>
                </a:solidFill>
                <a:latin typeface="+mn-lt"/>
                <a:ea typeface="+mn-ea"/>
                <a:cs typeface="+mn-cs"/>
              </a:defRPr>
            </a:lvl7pPr>
            <a:lvl8pPr marL="3200400" indent="0" algn="l" defTabSz="685800" rtl="0" eaLnBrk="1" latinLnBrk="0" hangingPunct="1">
              <a:lnSpc>
                <a:spcPct val="90000"/>
              </a:lnSpc>
              <a:spcBef>
                <a:spcPts val="375"/>
              </a:spcBef>
              <a:buFont typeface="Arial"/>
              <a:buNone/>
              <a:defRPr sz="1600" b="1" kern="1200">
                <a:solidFill>
                  <a:schemeClr val="tx1"/>
                </a:solidFill>
                <a:latin typeface="+mn-lt"/>
                <a:ea typeface="+mn-ea"/>
                <a:cs typeface="+mn-cs"/>
              </a:defRPr>
            </a:lvl8pPr>
            <a:lvl9pPr marL="3657600" indent="0" algn="l" defTabSz="685800" rtl="0" eaLnBrk="1" latinLnBrk="0" hangingPunct="1">
              <a:lnSpc>
                <a:spcPct val="90000"/>
              </a:lnSpc>
              <a:spcBef>
                <a:spcPts val="375"/>
              </a:spcBef>
              <a:buFont typeface="Arial"/>
              <a:buNone/>
              <a:defRPr sz="1600" b="1" kern="1200">
                <a:solidFill>
                  <a:schemeClr val="tx1"/>
                </a:solidFill>
                <a:latin typeface="+mn-lt"/>
                <a:ea typeface="+mn-ea"/>
                <a:cs typeface="+mn-cs"/>
              </a:defRPr>
            </a:lvl9pPr>
          </a:lstStyle>
          <a:p>
            <a:r>
              <a:rPr lang="hr-HR" b="1" dirty="0" smtClean="0">
                <a:latin typeface="Segoe UI" panose="020B0502040204020203" pitchFamily="34" charset="0"/>
                <a:ea typeface="Segoe Black" charset="0"/>
                <a:cs typeface="Segoe UI" panose="020B0502040204020203" pitchFamily="34" charset="0"/>
              </a:rPr>
              <a:t>Martina Mandac</a:t>
            </a:r>
            <a:r>
              <a:rPr lang="en-US" b="1" dirty="0" smtClean="0">
                <a:latin typeface="Segoe UI" panose="020B0502040204020203" pitchFamily="34" charset="0"/>
                <a:ea typeface="Segoe Black" charset="0"/>
                <a:cs typeface="Segoe UI" panose="020B0502040204020203" pitchFamily="34" charset="0"/>
              </a:rPr>
              <a:t>, dipl. </a:t>
            </a:r>
            <a:r>
              <a:rPr lang="en-US" b="1" dirty="0" err="1" smtClean="0">
                <a:latin typeface="Segoe UI" panose="020B0502040204020203" pitchFamily="34" charset="0"/>
                <a:ea typeface="Segoe Black" charset="0"/>
                <a:cs typeface="Segoe UI" panose="020B0502040204020203" pitchFamily="34" charset="0"/>
              </a:rPr>
              <a:t>ing</a:t>
            </a:r>
            <a:r>
              <a:rPr lang="en-US" b="1" dirty="0" smtClean="0">
                <a:latin typeface="Segoe UI" panose="020B0502040204020203" pitchFamily="34" charset="0"/>
                <a:ea typeface="Segoe Black" charset="0"/>
                <a:cs typeface="Segoe UI" panose="020B0502040204020203" pitchFamily="34" charset="0"/>
              </a:rPr>
              <a:t>. </a:t>
            </a:r>
            <a:endParaRPr lang="en-US" b="1" dirty="0">
              <a:latin typeface="Segoe UI" panose="020B0502040204020203" pitchFamily="34" charset="0"/>
              <a:ea typeface="Segoe Black" charset="0"/>
              <a:cs typeface="Segoe UI" panose="020B0502040204020203" pitchFamily="34" charset="0"/>
            </a:endParaRPr>
          </a:p>
        </p:txBody>
      </p:sp>
      <p:sp>
        <p:nvSpPr>
          <p:cNvPr id="8" name="Text Placeholder 8"/>
          <p:cNvSpPr txBox="1">
            <a:spLocks/>
          </p:cNvSpPr>
          <p:nvPr/>
        </p:nvSpPr>
        <p:spPr>
          <a:xfrm>
            <a:off x="2000468" y="5763217"/>
            <a:ext cx="6459320" cy="244609"/>
          </a:xfrm>
          <a:prstGeom prst="rect">
            <a:avLst/>
          </a:prstGeom>
        </p:spPr>
        <p:txBody>
          <a:bodyPr>
            <a:noAutofit/>
          </a:bodyPr>
          <a:lstStyle>
            <a:lvl1pPr marL="0" indent="0" algn="l" defTabSz="685800" rtl="0" eaLnBrk="1" latinLnBrk="0" hangingPunct="1">
              <a:lnSpc>
                <a:spcPct val="90000"/>
              </a:lnSpc>
              <a:spcBef>
                <a:spcPts val="750"/>
              </a:spcBef>
              <a:buFont typeface="Arial"/>
              <a:buNone/>
              <a:defRPr sz="1400" kern="1200">
                <a:solidFill>
                  <a:schemeClr val="tx1"/>
                </a:solidFill>
                <a:latin typeface="Segoe" charset="0"/>
                <a:ea typeface="Segoe" charset="0"/>
                <a:cs typeface="Segoe" charset="0"/>
              </a:defRPr>
            </a:lvl1pPr>
            <a:lvl2pPr marL="457200" indent="0" algn="l" defTabSz="685800" rtl="0" eaLnBrk="1" latinLnBrk="0" hangingPunct="1">
              <a:lnSpc>
                <a:spcPct val="90000"/>
              </a:lnSpc>
              <a:spcBef>
                <a:spcPts val="375"/>
              </a:spcBef>
              <a:buFont typeface="Arial"/>
              <a:buNone/>
              <a:defRPr sz="1400" kern="1200">
                <a:solidFill>
                  <a:schemeClr val="tx1"/>
                </a:solidFill>
                <a:latin typeface="+mn-lt"/>
                <a:ea typeface="+mn-ea"/>
                <a:cs typeface="+mn-cs"/>
              </a:defRPr>
            </a:lvl2pPr>
            <a:lvl3pPr marL="914400" indent="0" algn="l" defTabSz="685800" rtl="0" eaLnBrk="1" latinLnBrk="0" hangingPunct="1">
              <a:lnSpc>
                <a:spcPct val="90000"/>
              </a:lnSpc>
              <a:spcBef>
                <a:spcPts val="375"/>
              </a:spcBef>
              <a:buFont typeface="Arial"/>
              <a:buNone/>
              <a:defRPr sz="1200" kern="1200">
                <a:solidFill>
                  <a:schemeClr val="tx1"/>
                </a:solidFill>
                <a:latin typeface="+mn-lt"/>
                <a:ea typeface="+mn-ea"/>
                <a:cs typeface="+mn-cs"/>
              </a:defRPr>
            </a:lvl3pPr>
            <a:lvl4pPr marL="1371600" indent="0" algn="l" defTabSz="685800" rtl="0" eaLnBrk="1" latinLnBrk="0" hangingPunct="1">
              <a:lnSpc>
                <a:spcPct val="90000"/>
              </a:lnSpc>
              <a:spcBef>
                <a:spcPts val="375"/>
              </a:spcBef>
              <a:buFont typeface="Arial"/>
              <a:buNone/>
              <a:defRPr sz="1000" kern="1200">
                <a:solidFill>
                  <a:schemeClr val="tx1"/>
                </a:solidFill>
                <a:latin typeface="+mn-lt"/>
                <a:ea typeface="+mn-ea"/>
                <a:cs typeface="+mn-cs"/>
              </a:defRPr>
            </a:lvl4pPr>
            <a:lvl5pPr marL="1828800" indent="0" algn="l" defTabSz="685800" rtl="0" eaLnBrk="1" latinLnBrk="0" hangingPunct="1">
              <a:lnSpc>
                <a:spcPct val="90000"/>
              </a:lnSpc>
              <a:spcBef>
                <a:spcPts val="375"/>
              </a:spcBef>
              <a:buFont typeface="Arial"/>
              <a:buNone/>
              <a:defRPr sz="1000" kern="1200">
                <a:solidFill>
                  <a:schemeClr val="tx1"/>
                </a:solidFill>
                <a:latin typeface="+mn-lt"/>
                <a:ea typeface="+mn-ea"/>
                <a:cs typeface="+mn-cs"/>
              </a:defRPr>
            </a:lvl5pPr>
            <a:lvl6pPr marL="2286000" indent="0" algn="l" defTabSz="685800" rtl="0" eaLnBrk="1" latinLnBrk="0" hangingPunct="1">
              <a:lnSpc>
                <a:spcPct val="90000"/>
              </a:lnSpc>
              <a:spcBef>
                <a:spcPts val="375"/>
              </a:spcBef>
              <a:buFont typeface="Arial"/>
              <a:buNone/>
              <a:defRPr sz="1000" kern="1200">
                <a:solidFill>
                  <a:schemeClr val="tx1"/>
                </a:solidFill>
                <a:latin typeface="+mn-lt"/>
                <a:ea typeface="+mn-ea"/>
                <a:cs typeface="+mn-cs"/>
              </a:defRPr>
            </a:lvl6pPr>
            <a:lvl7pPr marL="2743200" indent="0" algn="l" defTabSz="685800" rtl="0" eaLnBrk="1" latinLnBrk="0" hangingPunct="1">
              <a:lnSpc>
                <a:spcPct val="90000"/>
              </a:lnSpc>
              <a:spcBef>
                <a:spcPts val="375"/>
              </a:spcBef>
              <a:buFont typeface="Arial"/>
              <a:buNone/>
              <a:defRPr sz="1000" kern="1200">
                <a:solidFill>
                  <a:schemeClr val="tx1"/>
                </a:solidFill>
                <a:latin typeface="+mn-lt"/>
                <a:ea typeface="+mn-ea"/>
                <a:cs typeface="+mn-cs"/>
              </a:defRPr>
            </a:lvl7pPr>
            <a:lvl8pPr marL="3200400" indent="0" algn="l" defTabSz="685800" rtl="0" eaLnBrk="1" latinLnBrk="0" hangingPunct="1">
              <a:lnSpc>
                <a:spcPct val="90000"/>
              </a:lnSpc>
              <a:spcBef>
                <a:spcPts val="375"/>
              </a:spcBef>
              <a:buFont typeface="Arial"/>
              <a:buNone/>
              <a:defRPr sz="1000" kern="1200">
                <a:solidFill>
                  <a:schemeClr val="tx1"/>
                </a:solidFill>
                <a:latin typeface="+mn-lt"/>
                <a:ea typeface="+mn-ea"/>
                <a:cs typeface="+mn-cs"/>
              </a:defRPr>
            </a:lvl8pPr>
            <a:lvl9pPr marL="3657600" indent="0" algn="l" defTabSz="685800" rtl="0" eaLnBrk="1" latinLnBrk="0" hangingPunct="1">
              <a:lnSpc>
                <a:spcPct val="90000"/>
              </a:lnSpc>
              <a:spcBef>
                <a:spcPts val="375"/>
              </a:spcBef>
              <a:buFont typeface="Arial"/>
              <a:buNone/>
              <a:defRPr sz="1000" kern="1200">
                <a:solidFill>
                  <a:schemeClr val="tx1"/>
                </a:solidFill>
                <a:latin typeface="+mn-lt"/>
                <a:ea typeface="+mn-ea"/>
                <a:cs typeface="+mn-cs"/>
              </a:defRPr>
            </a:lvl9pPr>
          </a:lstStyle>
          <a:p>
            <a:r>
              <a:rPr lang="en-US" smtClean="0">
                <a:latin typeface="Segoe UI" panose="020B0502040204020203" pitchFamily="34" charset="0"/>
                <a:cs typeface="Segoe UI" panose="020B0502040204020203" pitchFamily="34" charset="0"/>
              </a:rPr>
              <a:t>Viša stručna savjetnica u Odsjeku za klimatske promjene</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2846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7" name="Text Placeholder 2"/>
          <p:cNvSpPr>
            <a:spLocks noGrp="1"/>
          </p:cNvSpPr>
          <p:nvPr>
            <p:ph type="body" idx="1"/>
          </p:nvPr>
        </p:nvSpPr>
        <p:spPr>
          <a:xfrm>
            <a:off x="1148537" y="2958387"/>
            <a:ext cx="7093762" cy="481969"/>
          </a:xfrm>
        </p:spPr>
        <p:txBody>
          <a:bodyPr/>
          <a:lstStyle/>
          <a:p>
            <a:pPr lvl="0" algn="ctr"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2.2. </a:t>
            </a:r>
            <a:r>
              <a:rPr lang="hr-HR" altLang="en-US" dirty="0">
                <a:solidFill>
                  <a:prstClr val="black"/>
                </a:solidFill>
                <a:latin typeface="Segoe UI" panose="020B0502040204020203" pitchFamily="34" charset="0"/>
                <a:ea typeface="Segoe Black" charset="0"/>
                <a:cs typeface="Segoe UI" panose="020B0502040204020203" pitchFamily="34" charset="0"/>
              </a:rPr>
              <a:t>Upravljanje </a:t>
            </a:r>
            <a:r>
              <a:rPr lang="hr-HR" altLang="en-US" dirty="0" smtClean="0">
                <a:latin typeface="Segoe UI" panose="020B0502040204020203" pitchFamily="34" charset="0"/>
                <a:ea typeface="Segoe Black" charset="0"/>
                <a:cs typeface="Segoe UI" panose="020B0502040204020203" pitchFamily="34" charset="0"/>
              </a:rPr>
              <a:t>promjenama</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Tree>
    <p:extLst>
      <p:ext uri="{BB962C8B-B14F-4D97-AF65-F5344CB8AC3E}">
        <p14:creationId xmlns:p14="http://schemas.microsoft.com/office/powerpoint/2010/main" val="2729161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856576" y="727026"/>
            <a:ext cx="7093762" cy="48196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2.2. </a:t>
            </a:r>
            <a:r>
              <a:rPr lang="hr-HR" altLang="en-US" dirty="0">
                <a:solidFill>
                  <a:prstClr val="black"/>
                </a:solidFill>
                <a:latin typeface="Segoe UI" panose="020B0502040204020203" pitchFamily="34" charset="0"/>
                <a:ea typeface="Segoe Black" charset="0"/>
                <a:cs typeface="Segoe UI" panose="020B0502040204020203" pitchFamily="34" charset="0"/>
              </a:rPr>
              <a:t>Upravljanje </a:t>
            </a:r>
            <a:r>
              <a:rPr lang="hr-HR" altLang="en-US" dirty="0" err="1" smtClean="0">
                <a:latin typeface="Segoe UI" panose="020B0502040204020203" pitchFamily="34" charset="0"/>
                <a:ea typeface="Segoe Black" charset="0"/>
                <a:cs typeface="Segoe UI" panose="020B0502040204020203" pitchFamily="34" charset="0"/>
              </a:rPr>
              <a:t>promjenama_slučaj</a:t>
            </a:r>
            <a:r>
              <a:rPr lang="hr-HR" altLang="en-US" dirty="0" smtClean="0">
                <a:latin typeface="Segoe UI" panose="020B0502040204020203" pitchFamily="34" charset="0"/>
                <a:ea typeface="Segoe Black" charset="0"/>
                <a:cs typeface="Segoe UI" panose="020B0502040204020203" pitchFamily="34" charset="0"/>
              </a:rPr>
              <a:t> „a”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a:t>
            </a:r>
            <a:r>
              <a:rPr lang="hr-HR" altLang="en-US" dirty="0">
                <a:solidFill>
                  <a:srgbClr val="FF0000"/>
                </a:solidFill>
                <a:latin typeface="Segoe UI" panose="020B0502040204020203" pitchFamily="34" charset="0"/>
                <a:ea typeface="Segoe Black" charset="0"/>
                <a:cs typeface="Segoe UI" panose="020B0502040204020203" pitchFamily="34" charset="0"/>
              </a:rPr>
              <a:t>„B”)_</a:t>
            </a:r>
            <a:r>
              <a:rPr lang="hr-HR" altLang="en-US" dirty="0" smtClean="0">
                <a:solidFill>
                  <a:prstClr val="black"/>
                </a:solidFill>
                <a:latin typeface="Segoe UI" panose="020B0502040204020203" pitchFamily="34" charset="0"/>
                <a:ea typeface="Segoe Black" charset="0"/>
                <a:cs typeface="Segoe UI" panose="020B0502040204020203" pitchFamily="34" charset="0"/>
              </a:rPr>
              <a:t>1/6</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Rectangle 1"/>
          <p:cNvSpPr/>
          <p:nvPr/>
        </p:nvSpPr>
        <p:spPr>
          <a:xfrm>
            <a:off x="679269" y="1284740"/>
            <a:ext cx="8085907" cy="590931"/>
          </a:xfrm>
          <a:prstGeom prst="rect">
            <a:avLst/>
          </a:prstGeom>
        </p:spPr>
        <p:txBody>
          <a:bodyPr wrap="square">
            <a:spAutoFit/>
          </a:bodyPr>
          <a:lstStyle/>
          <a:p>
            <a:pPr marL="228600" lvl="0" indent="-228600" algn="just" eaLnBrk="0" fontAlgn="base" hangingPunct="0">
              <a:lnSpc>
                <a:spcPct val="90000"/>
              </a:lnSpc>
              <a:spcBef>
                <a:spcPts val="1000"/>
              </a:spcBef>
              <a:spcAft>
                <a:spcPct val="0"/>
              </a:spcAft>
              <a:buFont typeface="Arial" charset="0"/>
              <a:buChar char="•"/>
            </a:pPr>
            <a:r>
              <a:rPr lang="hr-HR" altLang="sr-Latn-RS" dirty="0">
                <a:solidFill>
                  <a:prstClr val="black"/>
                </a:solidFill>
                <a:latin typeface="Segoe UI" pitchFamily="34" charset="0"/>
                <a:ea typeface="Open Sans" pitchFamily="34" charset="0"/>
                <a:cs typeface="Segoe UI" pitchFamily="34" charset="0"/>
              </a:rPr>
              <a:t>U Izvješću o godišnjim emisijama </a:t>
            </a:r>
            <a:r>
              <a:rPr lang="pl-PL" altLang="sr-Latn-RS" dirty="0">
                <a:solidFill>
                  <a:prstClr val="black"/>
                </a:solidFill>
                <a:latin typeface="Segoe UI" pitchFamily="34" charset="0"/>
                <a:ea typeface="Open Sans" pitchFamily="34" charset="0"/>
                <a:cs typeface="Segoe UI" pitchFamily="34" charset="0"/>
              </a:rPr>
              <a:t>odstupilo se od relevantnog Plana praćenja što nije navedeno  na Listu A, točka 3.g.: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69" y="2018121"/>
            <a:ext cx="8440867" cy="229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2"/>
          <p:cNvSpPr txBox="1">
            <a:spLocks noChangeArrowheads="1"/>
          </p:cNvSpPr>
          <p:nvPr/>
        </p:nvSpPr>
        <p:spPr bwMode="auto">
          <a:xfrm>
            <a:off x="1069930" y="4421982"/>
            <a:ext cx="2951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ZO kapitala" pitchFamily="2" charset="0"/>
                <a:cs typeface="Arial" charset="0"/>
              </a:defRPr>
            </a:lvl1pPr>
            <a:lvl2pPr marL="742950" indent="-285750">
              <a:defRPr sz="2400">
                <a:solidFill>
                  <a:schemeClr val="tx1"/>
                </a:solidFill>
                <a:latin typeface="AZO kapitala" pitchFamily="2" charset="0"/>
                <a:cs typeface="Arial" charset="0"/>
              </a:defRPr>
            </a:lvl2pPr>
            <a:lvl3pPr marL="1143000" indent="-228600">
              <a:defRPr sz="2400">
                <a:solidFill>
                  <a:schemeClr val="tx1"/>
                </a:solidFill>
                <a:latin typeface="AZO kapitala" pitchFamily="2" charset="0"/>
                <a:cs typeface="Arial" charset="0"/>
              </a:defRPr>
            </a:lvl3pPr>
            <a:lvl4pPr marL="1600200" indent="-228600">
              <a:defRPr sz="2400">
                <a:solidFill>
                  <a:schemeClr val="tx1"/>
                </a:solidFill>
                <a:latin typeface="AZO kapitala" pitchFamily="2" charset="0"/>
                <a:cs typeface="Arial" charset="0"/>
              </a:defRPr>
            </a:lvl4pPr>
            <a:lvl5pPr marL="2057400" indent="-228600">
              <a:defRPr sz="2400">
                <a:solidFill>
                  <a:schemeClr val="tx1"/>
                </a:solidFill>
                <a:latin typeface="AZO kapitala" pitchFamily="2" charset="0"/>
                <a:cs typeface="Arial" charset="0"/>
              </a:defRPr>
            </a:lvl5pPr>
            <a:lvl6pPr marL="2514600" indent="-228600" eaLnBrk="0" fontAlgn="base" hangingPunct="0">
              <a:spcBef>
                <a:spcPct val="0"/>
              </a:spcBef>
              <a:spcAft>
                <a:spcPct val="0"/>
              </a:spcAft>
              <a:defRPr sz="2400">
                <a:solidFill>
                  <a:schemeClr val="tx1"/>
                </a:solidFill>
                <a:latin typeface="AZO kapitala" pitchFamily="2" charset="0"/>
                <a:cs typeface="Arial" charset="0"/>
              </a:defRPr>
            </a:lvl6pPr>
            <a:lvl7pPr marL="2971800" indent="-228600" eaLnBrk="0" fontAlgn="base" hangingPunct="0">
              <a:spcBef>
                <a:spcPct val="0"/>
              </a:spcBef>
              <a:spcAft>
                <a:spcPct val="0"/>
              </a:spcAft>
              <a:defRPr sz="2400">
                <a:solidFill>
                  <a:schemeClr val="tx1"/>
                </a:solidFill>
                <a:latin typeface="AZO kapitala" pitchFamily="2" charset="0"/>
                <a:cs typeface="Arial" charset="0"/>
              </a:defRPr>
            </a:lvl7pPr>
            <a:lvl8pPr marL="3429000" indent="-228600" eaLnBrk="0" fontAlgn="base" hangingPunct="0">
              <a:spcBef>
                <a:spcPct val="0"/>
              </a:spcBef>
              <a:spcAft>
                <a:spcPct val="0"/>
              </a:spcAft>
              <a:defRPr sz="2400">
                <a:solidFill>
                  <a:schemeClr val="tx1"/>
                </a:solidFill>
                <a:latin typeface="AZO kapitala" pitchFamily="2" charset="0"/>
                <a:cs typeface="Arial" charset="0"/>
              </a:defRPr>
            </a:lvl8pPr>
            <a:lvl9pPr marL="3886200" indent="-228600" eaLnBrk="0" fontAlgn="base" hangingPunct="0">
              <a:spcBef>
                <a:spcPct val="0"/>
              </a:spcBef>
              <a:spcAft>
                <a:spcPct val="0"/>
              </a:spcAft>
              <a:defRPr sz="2400">
                <a:solidFill>
                  <a:schemeClr val="tx1"/>
                </a:solidFill>
                <a:latin typeface="AZO kapitala" pitchFamily="2" charset="0"/>
                <a:cs typeface="Arial" charset="0"/>
              </a:defRPr>
            </a:lvl9pPr>
          </a:lstStyle>
          <a:p>
            <a:r>
              <a:rPr lang="hr-HR" altLang="sr-Latn-RS" sz="1800" dirty="0">
                <a:latin typeface="Segoe UI" pitchFamily="34" charset="0"/>
                <a:cs typeface="Segoe UI" pitchFamily="34" charset="0"/>
              </a:rPr>
              <a:t>List C-Izvješće: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70" y="5003075"/>
            <a:ext cx="8321040" cy="108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62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856576" y="727026"/>
            <a:ext cx="7093762" cy="48196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2.2. </a:t>
            </a:r>
            <a:r>
              <a:rPr lang="hr-HR" altLang="en-US" dirty="0">
                <a:solidFill>
                  <a:prstClr val="black"/>
                </a:solidFill>
                <a:latin typeface="Segoe UI" panose="020B0502040204020203" pitchFamily="34" charset="0"/>
                <a:ea typeface="Segoe Black" charset="0"/>
                <a:cs typeface="Segoe UI" panose="020B0502040204020203" pitchFamily="34" charset="0"/>
              </a:rPr>
              <a:t>Upravljanje </a:t>
            </a:r>
            <a:r>
              <a:rPr lang="hr-HR" altLang="en-US" dirty="0" err="1" smtClean="0">
                <a:latin typeface="Segoe UI" panose="020B0502040204020203" pitchFamily="34" charset="0"/>
                <a:ea typeface="Segoe Black" charset="0"/>
                <a:cs typeface="Segoe UI" panose="020B0502040204020203" pitchFamily="34" charset="0"/>
              </a:rPr>
              <a:t>promjenama_slučaj</a:t>
            </a:r>
            <a:r>
              <a:rPr lang="hr-HR" altLang="en-US" dirty="0" smtClean="0">
                <a:latin typeface="Segoe UI" panose="020B0502040204020203" pitchFamily="34" charset="0"/>
                <a:ea typeface="Segoe Black" charset="0"/>
                <a:cs typeface="Segoe UI" panose="020B0502040204020203" pitchFamily="34" charset="0"/>
              </a:rPr>
              <a:t> „b”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„A” ili „C”)_</a:t>
            </a:r>
            <a:r>
              <a:rPr lang="hr-HR" altLang="en-US" dirty="0" smtClean="0">
                <a:solidFill>
                  <a:prstClr val="black"/>
                </a:solidFill>
                <a:latin typeface="Segoe UI" panose="020B0502040204020203" pitchFamily="34" charset="0"/>
                <a:ea typeface="Segoe Black" charset="0"/>
                <a:cs typeface="Segoe UI" panose="020B0502040204020203" pitchFamily="34" charset="0"/>
              </a:rPr>
              <a:t>2/6</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Rectangle 1"/>
          <p:cNvSpPr/>
          <p:nvPr/>
        </p:nvSpPr>
        <p:spPr>
          <a:xfrm>
            <a:off x="679269" y="1284740"/>
            <a:ext cx="8085907" cy="1477328"/>
          </a:xfrm>
          <a:prstGeom prst="rect">
            <a:avLst/>
          </a:prstGeom>
        </p:spPr>
        <p:txBody>
          <a:bodyPr wrap="square">
            <a:spAutoFit/>
          </a:bodyPr>
          <a:lstStyle/>
          <a:p>
            <a:pPr marL="228600" lvl="0" indent="-228600" eaLnBrk="0" fontAlgn="base" hangingPunct="0">
              <a:lnSpc>
                <a:spcPct val="90000"/>
              </a:lnSpc>
              <a:spcBef>
                <a:spcPts val="1000"/>
              </a:spcBef>
              <a:spcAft>
                <a:spcPct val="0"/>
              </a:spcAft>
              <a:buFont typeface="Arial" panose="020B0604020202020204" pitchFamily="34" charset="0"/>
              <a:buChar char="•"/>
              <a:defRPr/>
            </a:pPr>
            <a:r>
              <a:rPr lang="hr-HR" sz="2000" dirty="0">
                <a:solidFill>
                  <a:prstClr val="black"/>
                </a:solidFill>
              </a:rPr>
              <a:t>U Izvješću o godišnjim emisijama u Opisu promjena nije navedeno da je u odnosu na prethodnu godinu </a:t>
            </a:r>
            <a:r>
              <a:rPr lang="hr-HR" sz="2000" b="1" dirty="0">
                <a:solidFill>
                  <a:prstClr val="black"/>
                </a:solidFill>
              </a:rPr>
              <a:t>povećan broj tokova izvora </a:t>
            </a:r>
            <a:r>
              <a:rPr lang="hr-HR" sz="2000" dirty="0">
                <a:solidFill>
                  <a:prstClr val="black"/>
                </a:solidFill>
              </a:rPr>
              <a:t>i to broj izlaznih tokova izvora emisija u pristupu masene bilance što je u prethodnim godinama rezultiralo precjenjivanjem emisija (npr. u 2017.g. bi to bez novo utvrđenih tokova bio </a:t>
            </a:r>
            <a:r>
              <a:rPr lang="hr-HR" sz="2000" dirty="0" smtClean="0">
                <a:solidFill>
                  <a:prstClr val="black"/>
                </a:solidFill>
              </a:rPr>
              <a:t>veći iznos emisija za 28 </a:t>
            </a:r>
            <a:r>
              <a:rPr lang="hr-HR" sz="2000" dirty="0">
                <a:solidFill>
                  <a:prstClr val="black"/>
                </a:solidFill>
              </a:rPr>
              <a:t>tona).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76" y="2905759"/>
            <a:ext cx="801687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84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856576" y="727026"/>
            <a:ext cx="7093762" cy="48196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2.2. </a:t>
            </a:r>
            <a:r>
              <a:rPr lang="hr-HR" altLang="en-US" dirty="0">
                <a:solidFill>
                  <a:prstClr val="black"/>
                </a:solidFill>
                <a:latin typeface="Segoe UI" panose="020B0502040204020203" pitchFamily="34" charset="0"/>
                <a:ea typeface="Segoe Black" charset="0"/>
                <a:cs typeface="Segoe UI" panose="020B0502040204020203" pitchFamily="34" charset="0"/>
              </a:rPr>
              <a:t>Upravljanje </a:t>
            </a:r>
            <a:r>
              <a:rPr lang="hr-HR" altLang="en-US" dirty="0" smtClean="0">
                <a:latin typeface="Segoe UI" panose="020B0502040204020203" pitchFamily="34" charset="0"/>
                <a:ea typeface="Segoe Black" charset="0"/>
                <a:cs typeface="Segoe UI" panose="020B0502040204020203" pitchFamily="34" charset="0"/>
              </a:rPr>
              <a:t>promjenama _ slučaj „b” </a:t>
            </a:r>
            <a:r>
              <a:rPr lang="hr-HR" altLang="en-US" dirty="0" smtClean="0">
                <a:solidFill>
                  <a:srgbClr val="FF0000"/>
                </a:solidFill>
                <a:latin typeface="Segoe UI" panose="020B0502040204020203" pitchFamily="34" charset="0"/>
                <a:ea typeface="Segoe Black" charset="0"/>
                <a:cs typeface="Segoe UI" panose="020B0502040204020203" pitchFamily="34" charset="0"/>
              </a:rPr>
              <a:t>( nalaz  „A” ili „C”)_</a:t>
            </a:r>
            <a:r>
              <a:rPr lang="hr-HR" altLang="en-US" dirty="0" smtClean="0">
                <a:solidFill>
                  <a:prstClr val="black"/>
                </a:solidFill>
                <a:latin typeface="Segoe UI" panose="020B0502040204020203" pitchFamily="34" charset="0"/>
                <a:ea typeface="Segoe Black" charset="0"/>
                <a:cs typeface="Segoe UI" panose="020B0502040204020203" pitchFamily="34" charset="0"/>
              </a:rPr>
              <a:t>3/6</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Rectangle 1"/>
          <p:cNvSpPr/>
          <p:nvPr/>
        </p:nvSpPr>
        <p:spPr>
          <a:xfrm>
            <a:off x="679269" y="1284740"/>
            <a:ext cx="8085907" cy="1477328"/>
          </a:xfrm>
          <a:prstGeom prst="rect">
            <a:avLst/>
          </a:prstGeom>
        </p:spPr>
        <p:txBody>
          <a:bodyPr wrap="square">
            <a:spAutoFit/>
          </a:bodyPr>
          <a:lstStyle/>
          <a:p>
            <a:pPr marL="228600" lvl="0" indent="-228600" eaLnBrk="0" fontAlgn="base" hangingPunct="0">
              <a:lnSpc>
                <a:spcPct val="90000"/>
              </a:lnSpc>
              <a:spcBef>
                <a:spcPts val="1000"/>
              </a:spcBef>
              <a:spcAft>
                <a:spcPct val="0"/>
              </a:spcAft>
              <a:buFont typeface="Arial" panose="020B0604020202020204" pitchFamily="34" charset="0"/>
              <a:buChar char="•"/>
              <a:defRPr/>
            </a:pPr>
            <a:r>
              <a:rPr lang="hr-HR" sz="2000" dirty="0">
                <a:solidFill>
                  <a:prstClr val="black"/>
                </a:solidFill>
              </a:rPr>
              <a:t>U Izvješću o godišnjim emisijama u Opisu promjena nije navedeno da je u odnosu na prethodnu godinu </a:t>
            </a:r>
            <a:r>
              <a:rPr lang="hr-HR" sz="2000" b="1" dirty="0">
                <a:solidFill>
                  <a:prstClr val="black"/>
                </a:solidFill>
              </a:rPr>
              <a:t>povećan broj tokova izvora </a:t>
            </a:r>
            <a:r>
              <a:rPr lang="hr-HR" sz="2000" dirty="0">
                <a:solidFill>
                  <a:prstClr val="black"/>
                </a:solidFill>
              </a:rPr>
              <a:t>i to broj izlaznih tokova izvora emisija u pristupu masene bilance što je u prethodnim godinama rezultiralo precjenjivanjem emisija (npr. u 2017.g. bi to bez novo utvrđenih tokova bio </a:t>
            </a:r>
            <a:r>
              <a:rPr lang="hr-HR" sz="2000" dirty="0" smtClean="0">
                <a:solidFill>
                  <a:prstClr val="black"/>
                </a:solidFill>
              </a:rPr>
              <a:t>veći iznos emisija za 28 </a:t>
            </a:r>
            <a:r>
              <a:rPr lang="hr-HR" sz="2000" dirty="0">
                <a:solidFill>
                  <a:prstClr val="black"/>
                </a:solidFill>
              </a:rPr>
              <a:t>tona).</a:t>
            </a:r>
          </a:p>
        </p:txBody>
      </p:sp>
      <p:sp>
        <p:nvSpPr>
          <p:cNvPr id="3" name="Rectangle 2"/>
          <p:cNvSpPr/>
          <p:nvPr/>
        </p:nvSpPr>
        <p:spPr>
          <a:xfrm>
            <a:off x="856574" y="5442312"/>
            <a:ext cx="7908602" cy="646331"/>
          </a:xfrm>
          <a:prstGeom prst="rect">
            <a:avLst/>
          </a:prstGeom>
        </p:spPr>
        <p:txBody>
          <a:bodyPr wrap="square">
            <a:spAutoFit/>
          </a:bodyPr>
          <a:lstStyle/>
          <a:p>
            <a:r>
              <a:rPr lang="hr-HR" dirty="0">
                <a:solidFill>
                  <a:srgbClr val="FF0000"/>
                </a:solidFill>
                <a:latin typeface="Segoe UI" pitchFamily="34" charset="0"/>
                <a:cs typeface="Segoe UI" pitchFamily="34" charset="0"/>
              </a:rPr>
              <a:t>Pitanje za raspravu: </a:t>
            </a:r>
          </a:p>
          <a:p>
            <a:r>
              <a:rPr lang="hr-HR" dirty="0">
                <a:solidFill>
                  <a:srgbClr val="FF0000"/>
                </a:solidFill>
                <a:latin typeface="Segoe UI" pitchFamily="34" charset="0"/>
                <a:cs typeface="Segoe UI" pitchFamily="34" charset="0"/>
              </a:rPr>
              <a:t>Treba li izvršiti retrogradno korekciju iznosa emisije ??? </a:t>
            </a:r>
          </a:p>
        </p:txBody>
      </p:sp>
      <p:pic>
        <p:nvPicPr>
          <p:cNvPr id="4" name="Picture 3"/>
          <p:cNvPicPr>
            <a:picLocks noChangeAspect="1"/>
          </p:cNvPicPr>
          <p:nvPr/>
        </p:nvPicPr>
        <p:blipFill>
          <a:blip r:embed="rId2"/>
          <a:stretch>
            <a:fillRect/>
          </a:stretch>
        </p:blipFill>
        <p:spPr>
          <a:xfrm>
            <a:off x="1293341" y="2762068"/>
            <a:ext cx="2973859" cy="2385987"/>
          </a:xfrm>
          <a:prstGeom prst="rect">
            <a:avLst/>
          </a:prstGeom>
        </p:spPr>
      </p:pic>
      <p:pic>
        <p:nvPicPr>
          <p:cNvPr id="5" name="Picture 4"/>
          <p:cNvPicPr>
            <a:picLocks noChangeAspect="1"/>
          </p:cNvPicPr>
          <p:nvPr/>
        </p:nvPicPr>
        <p:blipFill>
          <a:blip r:embed="rId3"/>
          <a:stretch>
            <a:fillRect/>
          </a:stretch>
        </p:blipFill>
        <p:spPr>
          <a:xfrm>
            <a:off x="4648732" y="2762068"/>
            <a:ext cx="3885670" cy="2122970"/>
          </a:xfrm>
          <a:prstGeom prst="rect">
            <a:avLst/>
          </a:prstGeom>
        </p:spPr>
      </p:pic>
      <p:sp>
        <p:nvSpPr>
          <p:cNvPr id="7" name="TextBox 6"/>
          <p:cNvSpPr txBox="1"/>
          <p:nvPr/>
        </p:nvSpPr>
        <p:spPr>
          <a:xfrm>
            <a:off x="1680519" y="5148055"/>
            <a:ext cx="2586681" cy="369332"/>
          </a:xfrm>
          <a:prstGeom prst="rect">
            <a:avLst/>
          </a:prstGeom>
          <a:noFill/>
        </p:spPr>
        <p:txBody>
          <a:bodyPr wrap="square" rtlCol="0">
            <a:spAutoFit/>
          </a:bodyPr>
          <a:lstStyle/>
          <a:p>
            <a:r>
              <a:rPr lang="hr-HR" dirty="0" smtClean="0"/>
              <a:t>Ukupno=1.737 tona CO2</a:t>
            </a:r>
            <a:endParaRPr lang="hr-HR" dirty="0"/>
          </a:p>
        </p:txBody>
      </p:sp>
      <p:sp>
        <p:nvSpPr>
          <p:cNvPr id="9" name="TextBox 8"/>
          <p:cNvSpPr txBox="1"/>
          <p:nvPr/>
        </p:nvSpPr>
        <p:spPr>
          <a:xfrm>
            <a:off x="5947721" y="4931123"/>
            <a:ext cx="2586681" cy="369332"/>
          </a:xfrm>
          <a:prstGeom prst="rect">
            <a:avLst/>
          </a:prstGeom>
          <a:noFill/>
        </p:spPr>
        <p:txBody>
          <a:bodyPr wrap="square" rtlCol="0">
            <a:spAutoFit/>
          </a:bodyPr>
          <a:lstStyle/>
          <a:p>
            <a:r>
              <a:rPr lang="hr-HR" dirty="0" smtClean="0"/>
              <a:t>Ukupno=1.765 tona CO2</a:t>
            </a:r>
            <a:endParaRPr lang="hr-HR" dirty="0"/>
          </a:p>
        </p:txBody>
      </p:sp>
    </p:spTree>
    <p:extLst>
      <p:ext uri="{BB962C8B-B14F-4D97-AF65-F5344CB8AC3E}">
        <p14:creationId xmlns:p14="http://schemas.microsoft.com/office/powerpoint/2010/main" val="655305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751025" y="757732"/>
            <a:ext cx="7093762" cy="48196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2.2. </a:t>
            </a:r>
            <a:r>
              <a:rPr lang="hr-HR" altLang="en-US" dirty="0">
                <a:solidFill>
                  <a:prstClr val="black"/>
                </a:solidFill>
                <a:latin typeface="Segoe UI" panose="020B0502040204020203" pitchFamily="34" charset="0"/>
                <a:ea typeface="Segoe Black" charset="0"/>
                <a:cs typeface="Segoe UI" panose="020B0502040204020203" pitchFamily="34" charset="0"/>
              </a:rPr>
              <a:t>Upravljanje </a:t>
            </a:r>
            <a:r>
              <a:rPr lang="hr-HR" altLang="en-US" dirty="0" err="1" smtClean="0">
                <a:latin typeface="Segoe UI" panose="020B0502040204020203" pitchFamily="34" charset="0"/>
                <a:ea typeface="Segoe Black" charset="0"/>
                <a:cs typeface="Segoe UI" panose="020B0502040204020203" pitchFamily="34" charset="0"/>
              </a:rPr>
              <a:t>promjenama_slučaj</a:t>
            </a:r>
            <a:r>
              <a:rPr lang="hr-HR" altLang="en-US" dirty="0" smtClean="0">
                <a:latin typeface="Segoe UI" panose="020B0502040204020203" pitchFamily="34" charset="0"/>
                <a:ea typeface="Segoe Black" charset="0"/>
                <a:cs typeface="Segoe UI" panose="020B0502040204020203" pitchFamily="34" charset="0"/>
              </a:rPr>
              <a:t> „c”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„B”;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4/6</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Rectangle 1"/>
          <p:cNvSpPr/>
          <p:nvPr/>
        </p:nvSpPr>
        <p:spPr>
          <a:xfrm>
            <a:off x="751025" y="1543481"/>
            <a:ext cx="8321041" cy="1089529"/>
          </a:xfrm>
          <a:prstGeom prst="rect">
            <a:avLst/>
          </a:prstGeom>
        </p:spPr>
        <p:txBody>
          <a:bodyPr wrap="square">
            <a:spAutoFit/>
          </a:bodyPr>
          <a:lstStyle/>
          <a:p>
            <a:pPr marL="228600" lvl="0" indent="-228600" eaLnBrk="0" fontAlgn="base" hangingPunct="0">
              <a:lnSpc>
                <a:spcPct val="90000"/>
              </a:lnSpc>
              <a:spcBef>
                <a:spcPts val="1000"/>
              </a:spcBef>
              <a:spcAft>
                <a:spcPct val="0"/>
              </a:spcAft>
              <a:buFont typeface="Arial" charset="0"/>
              <a:buChar char="•"/>
            </a:pPr>
            <a:r>
              <a:rPr lang="hr-HR" altLang="sr-Latn-RS" dirty="0">
                <a:solidFill>
                  <a:prstClr val="black"/>
                </a:solidFill>
                <a:latin typeface="Segoe UI" pitchFamily="34" charset="0"/>
                <a:ea typeface="Open Sans" pitchFamily="34" charset="0"/>
                <a:cs typeface="Segoe UI" pitchFamily="34" charset="0"/>
              </a:rPr>
              <a:t>U Izvješću o godišnjim emisijama za 2017.g. korišteni su zamjenski podaci. Umjesto odobrene razine „3” (lab. Analiza) za emisijski faktor korištene su zadane vrijednosti iz NIR-a i Priloga VI, Uredbe 601/2012 </a:t>
            </a:r>
            <a:r>
              <a:rPr lang="hr-HR" altLang="sr-Latn-RS" b="1" u="sng" dirty="0">
                <a:solidFill>
                  <a:prstClr val="black"/>
                </a:solidFill>
                <a:latin typeface="Segoe UI" pitchFamily="34" charset="0"/>
                <a:ea typeface="Open Sans" pitchFamily="34" charset="0"/>
                <a:cs typeface="Segoe UI" pitchFamily="34" charset="0"/>
              </a:rPr>
              <a:t>o čemu nije poslana obavijest nadležnom tijelu kako je propisano čl. 23. Uredbe 601/2012</a:t>
            </a:r>
            <a:r>
              <a:rPr lang="hr-HR" altLang="sr-Latn-RS" b="1" dirty="0">
                <a:solidFill>
                  <a:prstClr val="black"/>
                </a:solidFill>
                <a:latin typeface="Segoe UI" pitchFamily="34" charset="0"/>
                <a:ea typeface="Open Sans" pitchFamily="34" charset="0"/>
                <a:cs typeface="Segoe UI" pitchFamily="34" charset="0"/>
              </a:rPr>
              <a:t>. </a:t>
            </a:r>
          </a:p>
        </p:txBody>
      </p:sp>
      <p:sp>
        <p:nvSpPr>
          <p:cNvPr id="4" name="Rectangle 3"/>
          <p:cNvSpPr/>
          <p:nvPr/>
        </p:nvSpPr>
        <p:spPr>
          <a:xfrm>
            <a:off x="723088" y="3264985"/>
            <a:ext cx="1656223" cy="369332"/>
          </a:xfrm>
          <a:prstGeom prst="rect">
            <a:avLst/>
          </a:prstGeom>
        </p:spPr>
        <p:txBody>
          <a:bodyPr wrap="none">
            <a:spAutoFit/>
          </a:bodyPr>
          <a:lstStyle/>
          <a:p>
            <a:r>
              <a:rPr lang="hr-HR" dirty="0" smtClean="0">
                <a:solidFill>
                  <a:srgbClr val="FF0000"/>
                </a:solidFill>
                <a:latin typeface="Segoe UI" pitchFamily="34" charset="0"/>
                <a:cs typeface="Segoe UI" pitchFamily="34" charset="0"/>
              </a:rPr>
              <a:t>Plan praćenja :</a:t>
            </a:r>
            <a:endParaRPr lang="hr-HR" dirty="0">
              <a:solidFill>
                <a:srgbClr val="FF0000"/>
              </a:solidFill>
              <a:latin typeface="Segoe UI" pitchFamily="34" charset="0"/>
              <a:cs typeface="Segoe U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291" y="3634317"/>
            <a:ext cx="7628709" cy="33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25" y="4322964"/>
            <a:ext cx="8167001" cy="171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802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751025" y="516748"/>
            <a:ext cx="7093762" cy="48196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2.2. </a:t>
            </a:r>
            <a:r>
              <a:rPr lang="hr-HR" altLang="en-US" dirty="0">
                <a:solidFill>
                  <a:prstClr val="black"/>
                </a:solidFill>
                <a:latin typeface="Segoe UI" panose="020B0502040204020203" pitchFamily="34" charset="0"/>
                <a:ea typeface="Segoe Black" charset="0"/>
                <a:cs typeface="Segoe UI" panose="020B0502040204020203" pitchFamily="34" charset="0"/>
              </a:rPr>
              <a:t>Upravljanje </a:t>
            </a:r>
            <a:r>
              <a:rPr lang="hr-HR" altLang="en-US" dirty="0" err="1" smtClean="0">
                <a:latin typeface="Segoe UI" panose="020B0502040204020203" pitchFamily="34" charset="0"/>
                <a:ea typeface="Segoe Black" charset="0"/>
                <a:cs typeface="Segoe UI" panose="020B0502040204020203" pitchFamily="34" charset="0"/>
              </a:rPr>
              <a:t>promjenama_slučaj</a:t>
            </a:r>
            <a:r>
              <a:rPr lang="hr-HR" altLang="en-US" dirty="0" smtClean="0">
                <a:latin typeface="Segoe UI" panose="020B0502040204020203" pitchFamily="34" charset="0"/>
                <a:ea typeface="Segoe Black" charset="0"/>
                <a:cs typeface="Segoe UI" panose="020B0502040204020203" pitchFamily="34" charset="0"/>
              </a:rPr>
              <a:t> „c”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„B”;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5/6</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Rectangle 1"/>
          <p:cNvSpPr/>
          <p:nvPr/>
        </p:nvSpPr>
        <p:spPr>
          <a:xfrm>
            <a:off x="751025" y="1176123"/>
            <a:ext cx="8321041" cy="1089529"/>
          </a:xfrm>
          <a:prstGeom prst="rect">
            <a:avLst/>
          </a:prstGeom>
        </p:spPr>
        <p:txBody>
          <a:bodyPr wrap="square">
            <a:spAutoFit/>
          </a:bodyPr>
          <a:lstStyle/>
          <a:p>
            <a:pPr marL="228600" lvl="0" indent="-228600" eaLnBrk="0" fontAlgn="base" hangingPunct="0">
              <a:lnSpc>
                <a:spcPct val="90000"/>
              </a:lnSpc>
              <a:spcBef>
                <a:spcPts val="1000"/>
              </a:spcBef>
              <a:spcAft>
                <a:spcPct val="0"/>
              </a:spcAft>
              <a:buFont typeface="Arial" charset="0"/>
              <a:buChar char="•"/>
            </a:pPr>
            <a:r>
              <a:rPr lang="hr-HR" altLang="sr-Latn-RS" dirty="0">
                <a:solidFill>
                  <a:prstClr val="black"/>
                </a:solidFill>
                <a:latin typeface="Segoe UI" pitchFamily="34" charset="0"/>
                <a:ea typeface="Open Sans" pitchFamily="34" charset="0"/>
                <a:cs typeface="Segoe UI" pitchFamily="34" charset="0"/>
              </a:rPr>
              <a:t>U Izvješću o godišnjim emisijama za 2017.g. korišteni su </a:t>
            </a:r>
            <a:r>
              <a:rPr lang="hr-HR" altLang="sr-Latn-RS" dirty="0">
                <a:solidFill>
                  <a:srgbClr val="FF0000"/>
                </a:solidFill>
                <a:latin typeface="Segoe UI" pitchFamily="34" charset="0"/>
                <a:ea typeface="Open Sans" pitchFamily="34" charset="0"/>
                <a:cs typeface="Segoe UI" pitchFamily="34" charset="0"/>
              </a:rPr>
              <a:t>zamjenski podaci</a:t>
            </a:r>
            <a:r>
              <a:rPr lang="hr-HR" altLang="sr-Latn-RS" dirty="0">
                <a:solidFill>
                  <a:prstClr val="black"/>
                </a:solidFill>
                <a:latin typeface="Segoe UI" pitchFamily="34" charset="0"/>
                <a:ea typeface="Open Sans" pitchFamily="34" charset="0"/>
                <a:cs typeface="Segoe UI" pitchFamily="34" charset="0"/>
              </a:rPr>
              <a:t>. Umjesto odobrene razine „3” (lab. Analiza) za emisijski faktor korištene su zadane vrijednosti iz NIR-a i Priloga VI, Uredbe 601/2012 </a:t>
            </a:r>
            <a:r>
              <a:rPr lang="hr-HR" altLang="sr-Latn-RS" b="1" u="sng" dirty="0">
                <a:solidFill>
                  <a:prstClr val="black"/>
                </a:solidFill>
                <a:latin typeface="Segoe UI" pitchFamily="34" charset="0"/>
                <a:ea typeface="Open Sans" pitchFamily="34" charset="0"/>
                <a:cs typeface="Segoe UI" pitchFamily="34" charset="0"/>
              </a:rPr>
              <a:t>o čemu nije poslana obavijest nadležnom tijelu kako je propisano čl. 23. Uredbe 601/2012</a:t>
            </a:r>
            <a:r>
              <a:rPr lang="hr-HR" altLang="sr-Latn-RS" b="1" dirty="0">
                <a:solidFill>
                  <a:prstClr val="black"/>
                </a:solidFill>
                <a:latin typeface="Segoe UI" pitchFamily="34" charset="0"/>
                <a:ea typeface="Open Sans" pitchFamily="34" charset="0"/>
                <a:cs typeface="Segoe UI" pitchFamily="34" charset="0"/>
              </a:rPr>
              <a:t>. </a:t>
            </a:r>
          </a:p>
        </p:txBody>
      </p:sp>
      <p:sp>
        <p:nvSpPr>
          <p:cNvPr id="10" name="Rectangle 9"/>
          <p:cNvSpPr/>
          <p:nvPr/>
        </p:nvSpPr>
        <p:spPr>
          <a:xfrm>
            <a:off x="813623" y="2293589"/>
            <a:ext cx="1011815" cy="369332"/>
          </a:xfrm>
          <a:prstGeom prst="rect">
            <a:avLst/>
          </a:prstGeom>
        </p:spPr>
        <p:txBody>
          <a:bodyPr wrap="none">
            <a:spAutoFit/>
          </a:bodyPr>
          <a:lstStyle/>
          <a:p>
            <a:r>
              <a:rPr lang="hr-HR" dirty="0" smtClean="0">
                <a:solidFill>
                  <a:srgbClr val="FF0000"/>
                </a:solidFill>
                <a:latin typeface="Segoe UI" pitchFamily="34" charset="0"/>
                <a:cs typeface="Segoe UI" pitchFamily="34" charset="0"/>
              </a:rPr>
              <a:t>Izvješće:</a:t>
            </a:r>
            <a:endParaRPr lang="hr-HR" dirty="0">
              <a:solidFill>
                <a:srgbClr val="FF0000"/>
              </a:solidFill>
              <a:latin typeface="Segoe UI" pitchFamily="34" charset="0"/>
              <a:cs typeface="Segoe UI" pitchFamily="34"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441" y="2847703"/>
            <a:ext cx="7216976" cy="159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71" y="4791802"/>
            <a:ext cx="8321040" cy="149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5029202" y="1463384"/>
            <a:ext cx="2521129" cy="41797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121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849879" y="626045"/>
            <a:ext cx="7093762" cy="589890"/>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2.2. </a:t>
            </a:r>
            <a:r>
              <a:rPr lang="hr-HR" altLang="en-US" dirty="0">
                <a:solidFill>
                  <a:prstClr val="black"/>
                </a:solidFill>
                <a:latin typeface="Segoe UI" panose="020B0502040204020203" pitchFamily="34" charset="0"/>
                <a:ea typeface="Segoe Black" charset="0"/>
                <a:cs typeface="Segoe UI" panose="020B0502040204020203" pitchFamily="34" charset="0"/>
              </a:rPr>
              <a:t>Upravljanje </a:t>
            </a:r>
            <a:r>
              <a:rPr lang="hr-HR" altLang="en-US" dirty="0" err="1" smtClean="0">
                <a:latin typeface="Segoe UI" panose="020B0502040204020203" pitchFamily="34" charset="0"/>
                <a:ea typeface="Segoe Black" charset="0"/>
                <a:cs typeface="Segoe UI" panose="020B0502040204020203" pitchFamily="34" charset="0"/>
              </a:rPr>
              <a:t>promjenama_slučaj</a:t>
            </a:r>
            <a:r>
              <a:rPr lang="hr-HR" altLang="en-US" dirty="0" smtClean="0">
                <a:latin typeface="Segoe UI" panose="020B0502040204020203" pitchFamily="34" charset="0"/>
                <a:ea typeface="Segoe Black" charset="0"/>
                <a:cs typeface="Segoe UI" panose="020B0502040204020203" pitchFamily="34" charset="0"/>
              </a:rPr>
              <a:t> „c”-nastavak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„B”;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6/6</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5" y="2176044"/>
            <a:ext cx="7888288"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710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849879" y="626045"/>
            <a:ext cx="7093762" cy="589890"/>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2.2. </a:t>
            </a:r>
            <a:r>
              <a:rPr lang="hr-HR" altLang="en-US" dirty="0">
                <a:solidFill>
                  <a:prstClr val="black"/>
                </a:solidFill>
                <a:latin typeface="Segoe UI" panose="020B0502040204020203" pitchFamily="34" charset="0"/>
                <a:ea typeface="Segoe Black" charset="0"/>
                <a:cs typeface="Segoe UI" panose="020B0502040204020203" pitchFamily="34" charset="0"/>
              </a:rPr>
              <a:t>Upravljanje </a:t>
            </a:r>
            <a:r>
              <a:rPr lang="hr-HR" altLang="en-US" dirty="0" err="1" smtClean="0">
                <a:latin typeface="Segoe UI" panose="020B0502040204020203" pitchFamily="34" charset="0"/>
                <a:ea typeface="Segoe Black" charset="0"/>
                <a:cs typeface="Segoe UI" panose="020B0502040204020203" pitchFamily="34" charset="0"/>
              </a:rPr>
              <a:t>promjenama_slučaj</a:t>
            </a:r>
            <a:r>
              <a:rPr lang="hr-HR" altLang="en-US" dirty="0" smtClean="0">
                <a:latin typeface="Segoe UI" panose="020B0502040204020203" pitchFamily="34" charset="0"/>
                <a:ea typeface="Segoe Black" charset="0"/>
                <a:cs typeface="Segoe UI" panose="020B0502040204020203" pitchFamily="34" charset="0"/>
              </a:rPr>
              <a:t> „c”-nastavak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„B”;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6/6</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3" name="Rectangle 2"/>
          <p:cNvSpPr/>
          <p:nvPr/>
        </p:nvSpPr>
        <p:spPr>
          <a:xfrm>
            <a:off x="679270" y="4260945"/>
            <a:ext cx="8296419" cy="2031325"/>
          </a:xfrm>
          <a:prstGeom prst="rect">
            <a:avLst/>
          </a:prstGeom>
        </p:spPr>
        <p:txBody>
          <a:bodyPr wrap="square">
            <a:spAutoFit/>
          </a:bodyPr>
          <a:lstStyle/>
          <a:p>
            <a:pPr lvl="0" eaLnBrk="0" fontAlgn="base" hangingPunct="0">
              <a:spcBef>
                <a:spcPct val="0"/>
              </a:spcBef>
              <a:spcAft>
                <a:spcPct val="0"/>
              </a:spcAft>
            </a:pPr>
            <a:r>
              <a:rPr lang="hr-HR" altLang="sr-Latn-RS" b="1" dirty="0">
                <a:solidFill>
                  <a:prstClr val="black"/>
                </a:solidFill>
                <a:latin typeface="Segoe UI Semibold" panose="020B0702040204020203" pitchFamily="34" charset="0"/>
                <a:cs typeface="Segoe UI Semibold" panose="020B0702040204020203" pitchFamily="34" charset="0"/>
              </a:rPr>
              <a:t>Nadležno tijelo izračunom s lab. vrijednostima potvrdilo da je ovako dobivena emisija precijenjene (40 t  ili znatno manje od 0,1% u odnosu na ukupnu)  i prihvatilo verificirani iznos</a:t>
            </a:r>
            <a:r>
              <a:rPr lang="hr-HR" altLang="sr-Latn-RS" b="1" dirty="0" smtClean="0">
                <a:solidFill>
                  <a:prstClr val="black"/>
                </a:solidFill>
                <a:latin typeface="Segoe UI Semibold" panose="020B0702040204020203" pitchFamily="34" charset="0"/>
                <a:cs typeface="Segoe UI Semibold" panose="020B0702040204020203" pitchFamily="34" charset="0"/>
              </a:rPr>
              <a:t>.                                                                                                             Ostaje činjenica da je operater (postrojenje C kategorije) izmijenio praćenje u odnosu na odobreni Plan, o tome nije obavijestio nadležno tijelo, a Verifikacijsko izvješće ne sadrži neusklađenost, nesukladnost niti preporuku za poboljšanjem.</a:t>
            </a:r>
            <a:endParaRPr lang="hr-HR" altLang="sr-Latn-RS" b="1" dirty="0">
              <a:solidFill>
                <a:prstClr val="black"/>
              </a:solidFill>
              <a:latin typeface="Segoe UI Semibold" panose="020B0702040204020203" pitchFamily="34" charset="0"/>
              <a:cs typeface="Segoe UI Semibold" panose="020B0702040204020203" pitchFamily="34" charset="0"/>
            </a:endParaRPr>
          </a:p>
        </p:txBody>
      </p:sp>
      <p:sp>
        <p:nvSpPr>
          <p:cNvPr id="4" name="TextBox 3"/>
          <p:cNvSpPr txBox="1"/>
          <p:nvPr/>
        </p:nvSpPr>
        <p:spPr>
          <a:xfrm>
            <a:off x="730092" y="1242059"/>
            <a:ext cx="7635094" cy="646331"/>
          </a:xfrm>
          <a:prstGeom prst="rect">
            <a:avLst/>
          </a:prstGeom>
          <a:noFill/>
        </p:spPr>
        <p:txBody>
          <a:bodyPr wrap="square" rtlCol="0">
            <a:spAutoFit/>
          </a:bodyPr>
          <a:lstStyle/>
          <a:p>
            <a:r>
              <a:rPr lang="hr-HR" dirty="0" smtClean="0"/>
              <a:t>Je li ovo slučaj „Privremene izmjene metodologije praćenja” (čl. 23, Uredba 601/2012) ili „Postupak s nedostajućim podacima” (čl. 65, Uredba 601/2012)??</a:t>
            </a:r>
            <a:endParaRPr lang="hr-HR" dirty="0"/>
          </a:p>
        </p:txBody>
      </p:sp>
      <p:sp>
        <p:nvSpPr>
          <p:cNvPr id="9" name="TextBox 6"/>
          <p:cNvSpPr txBox="1">
            <a:spLocks noChangeArrowheads="1"/>
          </p:cNvSpPr>
          <p:nvPr/>
        </p:nvSpPr>
        <p:spPr bwMode="auto">
          <a:xfrm>
            <a:off x="679270" y="1887987"/>
            <a:ext cx="795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ZO kapitala" pitchFamily="2" charset="0"/>
                <a:cs typeface="Arial" charset="0"/>
              </a:defRPr>
            </a:lvl1pPr>
            <a:lvl2pPr marL="742950" indent="-285750">
              <a:defRPr sz="2400">
                <a:solidFill>
                  <a:schemeClr val="tx1"/>
                </a:solidFill>
                <a:latin typeface="AZO kapitala" pitchFamily="2" charset="0"/>
                <a:cs typeface="Arial" charset="0"/>
              </a:defRPr>
            </a:lvl2pPr>
            <a:lvl3pPr marL="1143000" indent="-228600">
              <a:defRPr sz="2400">
                <a:solidFill>
                  <a:schemeClr val="tx1"/>
                </a:solidFill>
                <a:latin typeface="AZO kapitala" pitchFamily="2" charset="0"/>
                <a:cs typeface="Arial" charset="0"/>
              </a:defRPr>
            </a:lvl3pPr>
            <a:lvl4pPr marL="1600200" indent="-228600">
              <a:defRPr sz="2400">
                <a:solidFill>
                  <a:schemeClr val="tx1"/>
                </a:solidFill>
                <a:latin typeface="AZO kapitala" pitchFamily="2" charset="0"/>
                <a:cs typeface="Arial" charset="0"/>
              </a:defRPr>
            </a:lvl4pPr>
            <a:lvl5pPr marL="2057400" indent="-228600">
              <a:defRPr sz="2400">
                <a:solidFill>
                  <a:schemeClr val="tx1"/>
                </a:solidFill>
                <a:latin typeface="AZO kapitala" pitchFamily="2" charset="0"/>
                <a:cs typeface="Arial" charset="0"/>
              </a:defRPr>
            </a:lvl5pPr>
            <a:lvl6pPr marL="2514600" indent="-228600" eaLnBrk="0" fontAlgn="base" hangingPunct="0">
              <a:spcBef>
                <a:spcPct val="0"/>
              </a:spcBef>
              <a:spcAft>
                <a:spcPct val="0"/>
              </a:spcAft>
              <a:defRPr sz="2400">
                <a:solidFill>
                  <a:schemeClr val="tx1"/>
                </a:solidFill>
                <a:latin typeface="AZO kapitala" pitchFamily="2" charset="0"/>
                <a:cs typeface="Arial" charset="0"/>
              </a:defRPr>
            </a:lvl6pPr>
            <a:lvl7pPr marL="2971800" indent="-228600" eaLnBrk="0" fontAlgn="base" hangingPunct="0">
              <a:spcBef>
                <a:spcPct val="0"/>
              </a:spcBef>
              <a:spcAft>
                <a:spcPct val="0"/>
              </a:spcAft>
              <a:defRPr sz="2400">
                <a:solidFill>
                  <a:schemeClr val="tx1"/>
                </a:solidFill>
                <a:latin typeface="AZO kapitala" pitchFamily="2" charset="0"/>
                <a:cs typeface="Arial" charset="0"/>
              </a:defRPr>
            </a:lvl7pPr>
            <a:lvl8pPr marL="3429000" indent="-228600" eaLnBrk="0" fontAlgn="base" hangingPunct="0">
              <a:spcBef>
                <a:spcPct val="0"/>
              </a:spcBef>
              <a:spcAft>
                <a:spcPct val="0"/>
              </a:spcAft>
              <a:defRPr sz="2400">
                <a:solidFill>
                  <a:schemeClr val="tx1"/>
                </a:solidFill>
                <a:latin typeface="AZO kapitala" pitchFamily="2" charset="0"/>
                <a:cs typeface="Arial" charset="0"/>
              </a:defRPr>
            </a:lvl8pPr>
            <a:lvl9pPr marL="3886200" indent="-228600" eaLnBrk="0" fontAlgn="base" hangingPunct="0">
              <a:spcBef>
                <a:spcPct val="0"/>
              </a:spcBef>
              <a:spcAft>
                <a:spcPct val="0"/>
              </a:spcAft>
              <a:defRPr sz="2400">
                <a:solidFill>
                  <a:schemeClr val="tx1"/>
                </a:solidFill>
                <a:latin typeface="AZO kapitala" pitchFamily="2" charset="0"/>
                <a:cs typeface="Arial" charset="0"/>
              </a:defRPr>
            </a:lvl9pPr>
          </a:lstStyle>
          <a:p>
            <a:r>
              <a:rPr lang="hr-HR" altLang="sr-Latn-RS" sz="1800" dirty="0" smtClean="0">
                <a:solidFill>
                  <a:srgbClr val="FF0000"/>
                </a:solidFill>
                <a:latin typeface="Open Sans" pitchFamily="34" charset="0"/>
              </a:rPr>
              <a:t>U verifikacijskom izvješću:</a:t>
            </a:r>
            <a:endParaRPr lang="hr-HR" altLang="sr-Latn-RS" sz="1800" dirty="0">
              <a:latin typeface="Open Sans" pitchFamily="34" charset="0"/>
            </a:endParaRPr>
          </a:p>
        </p:txBody>
      </p:sp>
      <p:pic>
        <p:nvPicPr>
          <p:cNvPr id="5" name="Picture 4"/>
          <p:cNvPicPr>
            <a:picLocks noChangeAspect="1"/>
          </p:cNvPicPr>
          <p:nvPr/>
        </p:nvPicPr>
        <p:blipFill>
          <a:blip r:embed="rId2"/>
          <a:stretch>
            <a:fillRect/>
          </a:stretch>
        </p:blipFill>
        <p:spPr>
          <a:xfrm>
            <a:off x="746077" y="2965323"/>
            <a:ext cx="5507347" cy="1186730"/>
          </a:xfrm>
          <a:prstGeom prst="rect">
            <a:avLst/>
          </a:prstGeom>
        </p:spPr>
      </p:pic>
      <p:pic>
        <p:nvPicPr>
          <p:cNvPr id="7" name="Picture 6"/>
          <p:cNvPicPr>
            <a:picLocks noChangeAspect="1"/>
          </p:cNvPicPr>
          <p:nvPr/>
        </p:nvPicPr>
        <p:blipFill>
          <a:blip r:embed="rId3"/>
          <a:stretch>
            <a:fillRect/>
          </a:stretch>
        </p:blipFill>
        <p:spPr>
          <a:xfrm>
            <a:off x="730092" y="2144205"/>
            <a:ext cx="5440540" cy="795720"/>
          </a:xfrm>
          <a:prstGeom prst="rect">
            <a:avLst/>
          </a:prstGeom>
        </p:spPr>
      </p:pic>
    </p:spTree>
    <p:extLst>
      <p:ext uri="{BB962C8B-B14F-4D97-AF65-F5344CB8AC3E}">
        <p14:creationId xmlns:p14="http://schemas.microsoft.com/office/powerpoint/2010/main" val="27707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7" name="Text Placeholder 2"/>
          <p:cNvSpPr>
            <a:spLocks noGrp="1"/>
          </p:cNvSpPr>
          <p:nvPr>
            <p:ph type="body" idx="1"/>
          </p:nvPr>
        </p:nvSpPr>
        <p:spPr>
          <a:xfrm>
            <a:off x="1148537" y="2958387"/>
            <a:ext cx="7093762" cy="481969"/>
          </a:xfrm>
        </p:spPr>
        <p:txBody>
          <a:bodyPr/>
          <a:lstStyle/>
          <a:p>
            <a:pPr lvl="0" algn="ctr" fontAlgn="base">
              <a:lnSpc>
                <a:spcPct val="100000"/>
              </a:lnSpc>
              <a:spcBef>
                <a:spcPct val="0"/>
              </a:spcBef>
              <a:spcAft>
                <a:spcPct val="0"/>
              </a:spcAft>
            </a:pPr>
            <a:r>
              <a:rPr lang="hr-HR" altLang="en-US" dirty="0">
                <a:solidFill>
                  <a:prstClr val="black"/>
                </a:solidFill>
                <a:latin typeface="Segoe UI" panose="020B0502040204020203" pitchFamily="34" charset="0"/>
                <a:ea typeface="Segoe Black" charset="0"/>
                <a:cs typeface="Segoe UI" panose="020B0502040204020203" pitchFamily="34" charset="0"/>
              </a:rPr>
              <a:t>2.3. </a:t>
            </a:r>
            <a:r>
              <a:rPr lang="pl-PL" altLang="en-US" dirty="0">
                <a:solidFill>
                  <a:prstClr val="black"/>
                </a:solidFill>
                <a:latin typeface="Segoe UI" panose="020B0502040204020203" pitchFamily="34" charset="0"/>
                <a:ea typeface="Segoe Black" charset="0"/>
                <a:cs typeface="Segoe UI" panose="020B0502040204020203" pitchFamily="34" charset="0"/>
              </a:rPr>
              <a:t>Odstupanje od odobrenih/ korištenih razina</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Tree>
    <p:extLst>
      <p:ext uri="{BB962C8B-B14F-4D97-AF65-F5344CB8AC3E}">
        <p14:creationId xmlns:p14="http://schemas.microsoft.com/office/powerpoint/2010/main" val="374375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927913" y="1044304"/>
            <a:ext cx="8216087" cy="599440"/>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2.3. </a:t>
            </a:r>
            <a:r>
              <a:rPr lang="pl-PL" altLang="en-US" dirty="0" smtClean="0">
                <a:solidFill>
                  <a:prstClr val="black"/>
                </a:solidFill>
                <a:latin typeface="Segoe UI" panose="020B0502040204020203" pitchFamily="34" charset="0"/>
                <a:ea typeface="Segoe Black" charset="0"/>
                <a:cs typeface="Segoe UI" panose="020B0502040204020203" pitchFamily="34" charset="0"/>
              </a:rPr>
              <a:t>Odstupanje </a:t>
            </a:r>
            <a:r>
              <a:rPr lang="pl-PL" altLang="en-US" dirty="0">
                <a:solidFill>
                  <a:prstClr val="black"/>
                </a:solidFill>
                <a:latin typeface="Segoe UI" panose="020B0502040204020203" pitchFamily="34" charset="0"/>
                <a:ea typeface="Segoe Black" charset="0"/>
                <a:cs typeface="Segoe UI" panose="020B0502040204020203" pitchFamily="34" charset="0"/>
              </a:rPr>
              <a:t>od odobrenih/ korištenih razina u </a:t>
            </a:r>
            <a:r>
              <a:rPr lang="pl-PL" altLang="en-US" dirty="0" smtClean="0">
                <a:solidFill>
                  <a:prstClr val="black"/>
                </a:solidFill>
                <a:latin typeface="Segoe UI" panose="020B0502040204020203" pitchFamily="34" charset="0"/>
                <a:ea typeface="Segoe Black" charset="0"/>
                <a:cs typeface="Segoe UI" panose="020B0502040204020203" pitchFamily="34" charset="0"/>
              </a:rPr>
              <a:t>Planu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„B”;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1/3</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Rectangle 1"/>
          <p:cNvSpPr/>
          <p:nvPr/>
        </p:nvSpPr>
        <p:spPr>
          <a:xfrm>
            <a:off x="784222" y="2078729"/>
            <a:ext cx="7850327" cy="3970318"/>
          </a:xfrm>
          <a:prstGeom prst="rect">
            <a:avLst/>
          </a:prstGeom>
        </p:spPr>
        <p:txBody>
          <a:bodyPr wrap="square">
            <a:spAutoFit/>
          </a:bodyPr>
          <a:lstStyle/>
          <a:p>
            <a:pPr>
              <a:buFont typeface="Arial" panose="020B0604020202020204" pitchFamily="34" charset="0"/>
              <a:buChar char="•"/>
              <a:defRPr/>
            </a:pPr>
            <a:r>
              <a:rPr lang="hr-HR" dirty="0">
                <a:latin typeface="Segoe UI" pitchFamily="34" charset="0"/>
                <a:cs typeface="Segoe UI" pitchFamily="34" charset="0"/>
              </a:rPr>
              <a:t>U Izvješću o godišnjim emisijama navode se korištene razine koje odstupaju od onih odobrenih Planom </a:t>
            </a:r>
            <a:r>
              <a:rPr lang="hr-HR" dirty="0" smtClean="0">
                <a:latin typeface="Segoe UI" pitchFamily="34" charset="0"/>
                <a:cs typeface="Segoe UI" pitchFamily="34" charset="0"/>
              </a:rPr>
              <a:t>praćenja ili koriste pogrešni iznosi zadanih vrijednosti.  </a:t>
            </a:r>
            <a:r>
              <a:rPr lang="hr-HR" dirty="0">
                <a:latin typeface="Segoe UI" pitchFamily="34" charset="0"/>
                <a:cs typeface="Segoe UI" pitchFamily="34" charset="0"/>
              </a:rPr>
              <a:t>Npr. u 2017.g. utvrđeno odstupanje u 5 postrojenja </a:t>
            </a:r>
            <a:r>
              <a:rPr lang="hr-HR" dirty="0" smtClean="0">
                <a:latin typeface="Segoe UI" pitchFamily="34" charset="0"/>
                <a:cs typeface="Segoe UI" pitchFamily="34" charset="0"/>
              </a:rPr>
              <a:t>!!</a:t>
            </a:r>
          </a:p>
          <a:p>
            <a:pPr>
              <a:defRPr/>
            </a:pPr>
            <a:endParaRPr lang="hr-HR" dirty="0">
              <a:latin typeface="Segoe UI" pitchFamily="34" charset="0"/>
              <a:cs typeface="Segoe UI" pitchFamily="34" charset="0"/>
            </a:endParaRPr>
          </a:p>
          <a:p>
            <a:pPr>
              <a:buFont typeface="Arial" panose="020B0604020202020204" pitchFamily="34" charset="0"/>
              <a:buChar char="•"/>
              <a:defRPr/>
            </a:pPr>
            <a:r>
              <a:rPr lang="hr-HR" dirty="0">
                <a:solidFill>
                  <a:srgbClr val="FF3300"/>
                </a:solidFill>
                <a:latin typeface="Segoe UI" pitchFamily="34" charset="0"/>
                <a:cs typeface="Segoe UI" pitchFamily="34" charset="0"/>
              </a:rPr>
              <a:t>Nalaz/pogreška se ponavlja iz godine u godinu</a:t>
            </a:r>
            <a:r>
              <a:rPr lang="hr-HR" dirty="0" smtClean="0">
                <a:solidFill>
                  <a:srgbClr val="FF3300"/>
                </a:solidFill>
                <a:latin typeface="Segoe UI" pitchFamily="34" charset="0"/>
                <a:cs typeface="Segoe UI" pitchFamily="34" charset="0"/>
              </a:rPr>
              <a:t>.</a:t>
            </a:r>
          </a:p>
          <a:p>
            <a:pPr>
              <a:defRPr/>
            </a:pPr>
            <a:endParaRPr lang="hr-HR" dirty="0">
              <a:solidFill>
                <a:srgbClr val="FF3300"/>
              </a:solidFill>
              <a:latin typeface="Segoe UI" pitchFamily="34" charset="0"/>
              <a:cs typeface="Segoe UI" pitchFamily="34" charset="0"/>
            </a:endParaRPr>
          </a:p>
          <a:p>
            <a:pPr>
              <a:buFont typeface="Arial" panose="020B0604020202020204" pitchFamily="34" charset="0"/>
              <a:buChar char="•"/>
              <a:defRPr/>
            </a:pPr>
            <a:r>
              <a:rPr lang="hr-HR" dirty="0">
                <a:solidFill>
                  <a:srgbClr val="FF3300"/>
                </a:solidFill>
                <a:latin typeface="Segoe UI" pitchFamily="34" charset="0"/>
                <a:cs typeface="Segoe UI" pitchFamily="34" charset="0"/>
              </a:rPr>
              <a:t>Nema komentara u Verifikacijskom izvješću. Razlog</a:t>
            </a:r>
            <a:r>
              <a:rPr lang="hr-HR" dirty="0" smtClean="0">
                <a:solidFill>
                  <a:srgbClr val="FF3300"/>
                </a:solidFill>
                <a:latin typeface="Segoe UI" pitchFamily="34" charset="0"/>
                <a:cs typeface="Segoe UI" pitchFamily="34" charset="0"/>
              </a:rPr>
              <a:t>???</a:t>
            </a:r>
          </a:p>
          <a:p>
            <a:pPr>
              <a:defRPr/>
            </a:pPr>
            <a:endParaRPr lang="hr-HR" dirty="0">
              <a:solidFill>
                <a:srgbClr val="FF3300"/>
              </a:solidFill>
              <a:latin typeface="Segoe UI" pitchFamily="34" charset="0"/>
              <a:cs typeface="Segoe UI" pitchFamily="34" charset="0"/>
            </a:endParaRPr>
          </a:p>
          <a:p>
            <a:pPr>
              <a:buFont typeface="Arial" panose="020B0604020202020204" pitchFamily="34" charset="0"/>
              <a:buChar char="•"/>
              <a:defRPr/>
            </a:pPr>
            <a:r>
              <a:rPr lang="hr-HR" dirty="0">
                <a:latin typeface="Segoe UI" pitchFamily="34" charset="0"/>
                <a:cs typeface="Segoe UI" pitchFamily="34" charset="0"/>
              </a:rPr>
              <a:t>Nadležno tijelo treba provesti provjeru od samog početka  (komunikacija s operaterom, komunikacija s verifikatorom, provjera dokaza, provjera nesigurnosti</a:t>
            </a:r>
            <a:r>
              <a:rPr lang="hr-HR" dirty="0" smtClean="0">
                <a:latin typeface="Segoe UI" pitchFamily="34" charset="0"/>
                <a:cs typeface="Segoe UI" pitchFamily="34" charset="0"/>
              </a:rPr>
              <a:t>………) kako bi utvrdilo je li to odstupanje od odobrenog ili samo „tipfeler”.</a:t>
            </a:r>
          </a:p>
          <a:p>
            <a:pPr>
              <a:defRPr/>
            </a:pPr>
            <a:endParaRPr lang="hr-HR" dirty="0">
              <a:latin typeface="Segoe UI" pitchFamily="34" charset="0"/>
              <a:cs typeface="Segoe UI" pitchFamily="34" charset="0"/>
            </a:endParaRPr>
          </a:p>
          <a:p>
            <a:pPr>
              <a:buFont typeface="Arial" panose="020B0604020202020204" pitchFamily="34" charset="0"/>
              <a:buChar char="•"/>
              <a:defRPr/>
            </a:pPr>
            <a:r>
              <a:rPr lang="hr-HR" dirty="0">
                <a:latin typeface="Segoe UI" pitchFamily="34" charset="0"/>
                <a:cs typeface="Segoe UI" pitchFamily="34" charset="0"/>
              </a:rPr>
              <a:t>Ocijeniti utjecaj na iznos emisija.</a:t>
            </a:r>
          </a:p>
        </p:txBody>
      </p:sp>
    </p:spTree>
    <p:extLst>
      <p:ext uri="{BB962C8B-B14F-4D97-AF65-F5344CB8AC3E}">
        <p14:creationId xmlns:p14="http://schemas.microsoft.com/office/powerpoint/2010/main" val="3901888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026" y="915590"/>
            <a:ext cx="7093762" cy="778669"/>
          </a:xfrm>
        </p:spPr>
        <p:txBody>
          <a:bodyPr/>
          <a:lstStyle/>
          <a:p>
            <a:r>
              <a:rPr lang="en-US" dirty="0">
                <a:latin typeface="Segoe UI Light" panose="020B0502040204020203" pitchFamily="34" charset="0"/>
                <a:cs typeface="Segoe UI Light" panose="020B0502040204020203" pitchFamily="34" charset="0"/>
              </a:rPr>
              <a:t>1. UVOD </a:t>
            </a:r>
          </a:p>
        </p:txBody>
      </p:sp>
      <p:sp>
        <p:nvSpPr>
          <p:cNvPr id="4" name="Text Placeholder 3"/>
          <p:cNvSpPr>
            <a:spLocks noGrp="1"/>
          </p:cNvSpPr>
          <p:nvPr>
            <p:ph type="body" sz="half" idx="2"/>
          </p:nvPr>
        </p:nvSpPr>
        <p:spPr>
          <a:xfrm>
            <a:off x="1097280" y="1946366"/>
            <a:ext cx="7362508" cy="3984170"/>
          </a:xfrm>
        </p:spPr>
        <p:txBody>
          <a:bodyPr/>
          <a:lstStyle/>
          <a:p>
            <a:pPr marL="228600" lvl="0" indent="-228600" algn="just" eaLnBrk="0" fontAlgn="base" hangingPunct="0">
              <a:spcAft>
                <a:spcPct val="0"/>
              </a:spcAft>
              <a:buFont typeface="Arial" charset="0"/>
              <a:buChar char="•"/>
            </a:pPr>
            <a:r>
              <a:rPr lang="hr-HR" altLang="sr-Latn-RS" sz="2400" dirty="0">
                <a:solidFill>
                  <a:prstClr val="black"/>
                </a:solidFill>
                <a:latin typeface="Segoe UI" pitchFamily="34" charset="0"/>
                <a:ea typeface="Open Sans" pitchFamily="34" charset="0"/>
                <a:cs typeface="Segoe UI" pitchFamily="34" charset="0"/>
              </a:rPr>
              <a:t>Tri razine nadzora u EU ETS uključujući  Izvješće (verifikatori, nadležno tijelo, inspekcija)</a:t>
            </a:r>
          </a:p>
          <a:p>
            <a:pPr marL="228600" lvl="0" indent="-228600" algn="just" eaLnBrk="0" fontAlgn="base" hangingPunct="0">
              <a:spcAft>
                <a:spcPct val="0"/>
              </a:spcAft>
            </a:pPr>
            <a:endParaRPr lang="hr-HR" altLang="sr-Latn-RS" sz="2400" dirty="0">
              <a:solidFill>
                <a:prstClr val="black"/>
              </a:solidFill>
              <a:latin typeface="Segoe UI" pitchFamily="34" charset="0"/>
              <a:ea typeface="Open Sans" pitchFamily="34" charset="0"/>
              <a:cs typeface="Segoe UI" pitchFamily="34" charset="0"/>
            </a:endParaRPr>
          </a:p>
          <a:p>
            <a:pPr marL="228600" lvl="0" indent="-228600" algn="just" eaLnBrk="0" fontAlgn="base" hangingPunct="0">
              <a:spcAft>
                <a:spcPct val="0"/>
              </a:spcAft>
              <a:buFont typeface="Arial" charset="0"/>
              <a:buChar char="•"/>
            </a:pPr>
            <a:r>
              <a:rPr lang="hr-HR" altLang="sr-Latn-RS" sz="2400" dirty="0">
                <a:solidFill>
                  <a:srgbClr val="000000"/>
                </a:solidFill>
                <a:latin typeface="Segoe UI" pitchFamily="34" charset="0"/>
                <a:ea typeface="Open Sans" pitchFamily="34" charset="0"/>
                <a:cs typeface="Segoe UI" pitchFamily="34" charset="0"/>
              </a:rPr>
              <a:t>Obveza provjere: </a:t>
            </a:r>
            <a:r>
              <a:rPr lang="hr-HR" altLang="sr-Latn-RS" sz="2400" i="1" dirty="0">
                <a:solidFill>
                  <a:srgbClr val="000000"/>
                </a:solidFill>
                <a:latin typeface="Segoe UI" pitchFamily="34" charset="0"/>
                <a:ea typeface="Open Sans" pitchFamily="34" charset="0"/>
                <a:cs typeface="Segoe UI" pitchFamily="34" charset="0"/>
              </a:rPr>
              <a:t>čl.108(5)</a:t>
            </a:r>
            <a:r>
              <a:rPr lang="hr-HR" altLang="sr-Latn-RS" sz="2400" i="1" dirty="0">
                <a:solidFill>
                  <a:srgbClr val="00B0F0"/>
                </a:solidFill>
                <a:latin typeface="Segoe UI" pitchFamily="34" charset="0"/>
                <a:ea typeface="Open Sans" pitchFamily="34" charset="0"/>
                <a:cs typeface="Segoe UI" pitchFamily="34" charset="0"/>
              </a:rPr>
              <a:t> </a:t>
            </a:r>
            <a:r>
              <a:rPr lang="hr-HR" altLang="sr-Latn-RS" sz="2400" i="1" dirty="0">
                <a:solidFill>
                  <a:srgbClr val="000000"/>
                </a:solidFill>
                <a:latin typeface="Segoe UI" pitchFamily="34" charset="0"/>
                <a:ea typeface="Open Sans" pitchFamily="34" charset="0"/>
                <a:cs typeface="Segoe UI" pitchFamily="34" charset="0"/>
              </a:rPr>
              <a:t>Zakon o zaštiti zraka Narodne novine 130/11, 47/14 i 61/17 </a:t>
            </a:r>
            <a:r>
              <a:rPr lang="hr-HR" altLang="sr-Latn-RS" sz="2400" dirty="0">
                <a:solidFill>
                  <a:srgbClr val="FF0000"/>
                </a:solidFill>
                <a:latin typeface="Segoe UI" pitchFamily="34" charset="0"/>
                <a:ea typeface="Open Sans" pitchFamily="34" charset="0"/>
                <a:cs typeface="Segoe UI" pitchFamily="34" charset="0"/>
              </a:rPr>
              <a:t>„Agencija provjerava izvješća iz stavaka 1., 2. i 3. ovoga članka u smislu usklađenosti s Uredbom Komisije (EU) br. 601/2012, važećim uputama Europske komisije i pravilnikom iz članka 90. stavka 8. ovoga Zakona i o tome obavještava Ministarstvo u roku od 30 dana od primitka tih izvješća.”</a:t>
            </a:r>
          </a:p>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44691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927913" y="1044304"/>
            <a:ext cx="8216087" cy="599440"/>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2.3. </a:t>
            </a:r>
            <a:r>
              <a:rPr lang="pl-PL" altLang="en-US" dirty="0" smtClean="0">
                <a:solidFill>
                  <a:prstClr val="black"/>
                </a:solidFill>
                <a:latin typeface="Segoe UI" panose="020B0502040204020203" pitchFamily="34" charset="0"/>
                <a:ea typeface="Segoe Black" charset="0"/>
                <a:cs typeface="Segoe UI" panose="020B0502040204020203" pitchFamily="34" charset="0"/>
              </a:rPr>
              <a:t>Odstupanje </a:t>
            </a:r>
            <a:r>
              <a:rPr lang="pl-PL" altLang="en-US" dirty="0">
                <a:solidFill>
                  <a:prstClr val="black"/>
                </a:solidFill>
                <a:latin typeface="Segoe UI" panose="020B0502040204020203" pitchFamily="34" charset="0"/>
                <a:ea typeface="Segoe Black" charset="0"/>
                <a:cs typeface="Segoe UI" panose="020B0502040204020203" pitchFamily="34" charset="0"/>
              </a:rPr>
              <a:t>od odobrenih/ korištenih razina u </a:t>
            </a:r>
            <a:r>
              <a:rPr lang="pl-PL" altLang="en-US" dirty="0" smtClean="0">
                <a:solidFill>
                  <a:prstClr val="black"/>
                </a:solidFill>
                <a:latin typeface="Segoe UI" panose="020B0502040204020203" pitchFamily="34" charset="0"/>
                <a:ea typeface="Segoe Black" charset="0"/>
                <a:cs typeface="Segoe UI" panose="020B0502040204020203" pitchFamily="34" charset="0"/>
              </a:rPr>
              <a:t>Planu</a:t>
            </a:r>
            <a:r>
              <a:rPr lang="hr-HR" altLang="en-US" dirty="0" smtClean="0">
                <a:latin typeface="Segoe UI" panose="020B0502040204020203" pitchFamily="34" charset="0"/>
                <a:ea typeface="Segoe Black" charset="0"/>
                <a:cs typeface="Segoe UI" panose="020B0502040204020203" pitchFamily="34" charset="0"/>
              </a:rPr>
              <a:t>_slučaj „a” </a:t>
            </a:r>
            <a:r>
              <a:rPr lang="hr-HR" altLang="en-US" dirty="0" smtClean="0">
                <a:solidFill>
                  <a:srgbClr val="FF0000"/>
                </a:solidFill>
                <a:latin typeface="Segoe UI" panose="020B0502040204020203" pitchFamily="34" charset="0"/>
                <a:ea typeface="Segoe Black" charset="0"/>
                <a:cs typeface="Segoe UI" panose="020B0502040204020203" pitchFamily="34" charset="0"/>
              </a:rPr>
              <a:t>( nalaz  „B”;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2/3</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3" name="Rectangle 2"/>
          <p:cNvSpPr/>
          <p:nvPr/>
        </p:nvSpPr>
        <p:spPr>
          <a:xfrm>
            <a:off x="927913" y="1789725"/>
            <a:ext cx="7798076" cy="1477328"/>
          </a:xfrm>
          <a:prstGeom prst="rect">
            <a:avLst/>
          </a:prstGeom>
        </p:spPr>
        <p:txBody>
          <a:bodyPr wrap="square">
            <a:spAutoFit/>
          </a:bodyPr>
          <a:lstStyle/>
          <a:p>
            <a:pPr marL="285750" indent="-285750">
              <a:buFont typeface="Arial" pitchFamily="34" charset="0"/>
              <a:buChar char="•"/>
            </a:pPr>
            <a:r>
              <a:rPr lang="hr-HR" altLang="sr-Latn-RS" dirty="0">
                <a:latin typeface="Segoe UI" pitchFamily="34" charset="0"/>
                <a:ea typeface="Open Sans" pitchFamily="34" charset="0"/>
                <a:cs typeface="Segoe UI" pitchFamily="34" charset="0"/>
              </a:rPr>
              <a:t>Operater u Izvješću treba navesti korištene (odobrene) razine iz Plana praćenja izuzev ako nije došlo do promjene u odnosu na Plan te ih više ne može postići ili postiže bolje</a:t>
            </a:r>
            <a:r>
              <a:rPr lang="hr-HR" altLang="sr-Latn-RS" dirty="0" smtClean="0">
                <a:latin typeface="Segoe UI" pitchFamily="34" charset="0"/>
                <a:ea typeface="Open Sans" pitchFamily="34" charset="0"/>
                <a:cs typeface="Segoe UI" pitchFamily="34" charset="0"/>
              </a:rPr>
              <a:t>.</a:t>
            </a:r>
          </a:p>
          <a:p>
            <a:endParaRPr lang="hr-HR" altLang="sr-Latn-RS" dirty="0">
              <a:latin typeface="Open Sans" pitchFamily="34" charset="0"/>
              <a:ea typeface="Open Sans" pitchFamily="34" charset="0"/>
              <a:cs typeface="Open Sans" pitchFamily="34" charset="0"/>
            </a:endParaRPr>
          </a:p>
          <a:p>
            <a:r>
              <a:rPr lang="hr-HR" altLang="sr-Latn-RS" b="1" dirty="0" smtClean="0">
                <a:latin typeface="Segoe UI" pitchFamily="34" charset="0"/>
                <a:ea typeface="Open Sans" pitchFamily="34" charset="0"/>
                <a:cs typeface="Segoe UI" pitchFamily="34" charset="0"/>
              </a:rPr>
              <a:t>Plan_List E :                                                    Izvješće_List C:</a:t>
            </a:r>
            <a:endParaRPr lang="hr-HR" altLang="sr-Latn-RS" b="1" dirty="0">
              <a:latin typeface="Segoe UI" pitchFamily="34" charset="0"/>
              <a:ea typeface="Open Sans" pitchFamily="34" charset="0"/>
              <a:cs typeface="Segoe U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913" y="3567499"/>
            <a:ext cx="4010233" cy="197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266" y="3552416"/>
            <a:ext cx="5603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146" y="3744504"/>
            <a:ext cx="3925887"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07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858363" y="725209"/>
            <a:ext cx="8216087" cy="646115"/>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2.3. Izvještavanje o emisijama z</a:t>
            </a:r>
            <a:r>
              <a:rPr lang="hr-HR" altLang="en-US" dirty="0" smtClean="0">
                <a:latin typeface="Segoe UI" panose="020B0502040204020203" pitchFamily="34" charset="0"/>
                <a:ea typeface="Segoe Black" charset="0"/>
                <a:cs typeface="Segoe UI" panose="020B0502040204020203" pitchFamily="34" charset="0"/>
              </a:rPr>
              <a:t>a tok izvora emisija BIOPLIN _ razina za </a:t>
            </a:r>
            <a:r>
              <a:rPr lang="hr-HR" altLang="en-US" dirty="0" err="1" smtClean="0">
                <a:latin typeface="Segoe UI" panose="020B0502040204020203" pitchFamily="34" charset="0"/>
                <a:ea typeface="Segoe Black" charset="0"/>
                <a:cs typeface="Segoe UI" panose="020B0502040204020203" pitchFamily="34" charset="0"/>
              </a:rPr>
              <a:t>Bio_C</a:t>
            </a:r>
            <a:r>
              <a:rPr lang="hr-HR" altLang="en-US" dirty="0" smtClean="0">
                <a:latin typeface="Segoe UI" panose="020B0502040204020203" pitchFamily="34" charset="0"/>
                <a:ea typeface="Segoe Black" charset="0"/>
                <a:cs typeface="Segoe UI" panose="020B0502040204020203" pitchFamily="34" charset="0"/>
              </a:rPr>
              <a:t> _slučaj „b”</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3/3</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pic>
        <p:nvPicPr>
          <p:cNvPr id="2" name="Picture 1"/>
          <p:cNvPicPr>
            <a:picLocks noChangeAspect="1"/>
          </p:cNvPicPr>
          <p:nvPr/>
        </p:nvPicPr>
        <p:blipFill>
          <a:blip r:embed="rId2"/>
          <a:stretch>
            <a:fillRect/>
          </a:stretch>
        </p:blipFill>
        <p:spPr>
          <a:xfrm>
            <a:off x="858363" y="3759224"/>
            <a:ext cx="6927148" cy="1956825"/>
          </a:xfrm>
          <a:prstGeom prst="rect">
            <a:avLst/>
          </a:prstGeom>
        </p:spPr>
      </p:pic>
      <p:sp>
        <p:nvSpPr>
          <p:cNvPr id="3" name="TextBox 2"/>
          <p:cNvSpPr txBox="1"/>
          <p:nvPr/>
        </p:nvSpPr>
        <p:spPr>
          <a:xfrm>
            <a:off x="758002" y="2272487"/>
            <a:ext cx="8242308" cy="1200329"/>
          </a:xfrm>
          <a:prstGeom prst="rect">
            <a:avLst/>
          </a:prstGeom>
          <a:noFill/>
        </p:spPr>
        <p:txBody>
          <a:bodyPr wrap="square" rtlCol="0">
            <a:spAutoFit/>
          </a:bodyPr>
          <a:lstStyle/>
          <a:p>
            <a:r>
              <a:rPr lang="hr-HR" dirty="0" smtClean="0">
                <a:latin typeface="Segoe UI" panose="020B0502040204020203" pitchFamily="34" charset="0"/>
                <a:cs typeface="Segoe UI" panose="020B0502040204020203" pitchFamily="34" charset="0"/>
              </a:rPr>
              <a:t>U Izvješću su razine navedene sukladno Planu praćenja v2.1.                                         </a:t>
            </a:r>
            <a:br>
              <a:rPr lang="hr-HR" dirty="0" smtClean="0">
                <a:latin typeface="Segoe UI" panose="020B0502040204020203" pitchFamily="34" charset="0"/>
                <a:cs typeface="Segoe UI" panose="020B0502040204020203" pitchFamily="34" charset="0"/>
              </a:rPr>
            </a:br>
            <a:r>
              <a:rPr lang="hr-HR" dirty="0" smtClean="0">
                <a:latin typeface="Segoe UI" panose="020B0502040204020203" pitchFamily="34" charset="0"/>
                <a:cs typeface="Segoe UI" panose="020B0502040204020203" pitchFamily="34" charset="0"/>
              </a:rPr>
              <a:t>                                                                                                                              Način na koji je popunjeno izvješće (iako nije bilo potrošnje bioplina) neće dati podatak o CO2 iz biomase. </a:t>
            </a:r>
            <a:endParaRPr lang="hr-HR" dirty="0">
              <a:latin typeface="Segoe UI" panose="020B0502040204020203" pitchFamily="34" charset="0"/>
              <a:cs typeface="Segoe UI" panose="020B0502040204020203" pitchFamily="34" charset="0"/>
            </a:endParaRPr>
          </a:p>
        </p:txBody>
      </p:sp>
      <p:sp>
        <p:nvSpPr>
          <p:cNvPr id="5" name="Oval 4"/>
          <p:cNvSpPr/>
          <p:nvPr/>
        </p:nvSpPr>
        <p:spPr>
          <a:xfrm>
            <a:off x="1919416" y="5081735"/>
            <a:ext cx="560173" cy="131805"/>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ctangle 7"/>
          <p:cNvSpPr/>
          <p:nvPr/>
        </p:nvSpPr>
        <p:spPr>
          <a:xfrm>
            <a:off x="722002" y="1561752"/>
            <a:ext cx="7199870" cy="646331"/>
          </a:xfrm>
          <a:prstGeom prst="rect">
            <a:avLst/>
          </a:prstGeom>
        </p:spPr>
        <p:txBody>
          <a:bodyPr wrap="square">
            <a:spAutoFit/>
          </a:bodyPr>
          <a:lstStyle/>
          <a:p>
            <a:pPr lvl="0"/>
            <a:r>
              <a:rPr lang="hr-HR" dirty="0">
                <a:solidFill>
                  <a:prstClr val="black"/>
                </a:solidFill>
                <a:latin typeface="Segoe UI" panose="020B0502040204020203" pitchFamily="34" charset="0"/>
                <a:cs typeface="Segoe UI" panose="020B0502040204020203" pitchFamily="34" charset="0"/>
              </a:rPr>
              <a:t>Razina za </a:t>
            </a:r>
            <a:r>
              <a:rPr lang="hr-HR" dirty="0" err="1">
                <a:solidFill>
                  <a:prstClr val="black"/>
                </a:solidFill>
                <a:latin typeface="Segoe UI" panose="020B0502040204020203" pitchFamily="34" charset="0"/>
                <a:cs typeface="Segoe UI" panose="020B0502040204020203" pitchFamily="34" charset="0"/>
              </a:rPr>
              <a:t>Bio_C</a:t>
            </a:r>
            <a:r>
              <a:rPr lang="hr-HR" dirty="0">
                <a:solidFill>
                  <a:prstClr val="black"/>
                </a:solidFill>
                <a:latin typeface="Segoe UI" panose="020B0502040204020203" pitchFamily="34" charset="0"/>
                <a:cs typeface="Segoe UI" panose="020B0502040204020203" pitchFamily="34" charset="0"/>
              </a:rPr>
              <a:t> </a:t>
            </a:r>
            <a:r>
              <a:rPr lang="hr-HR" dirty="0" smtClean="0">
                <a:solidFill>
                  <a:prstClr val="black"/>
                </a:solidFill>
                <a:latin typeface="Segoe UI" panose="020B0502040204020203" pitchFamily="34" charset="0"/>
                <a:cs typeface="Segoe UI" panose="020B0502040204020203" pitchFamily="34" charset="0"/>
              </a:rPr>
              <a:t>„nije primjenjiva”  prema  </a:t>
            </a:r>
            <a:r>
              <a:rPr lang="hr-HR" dirty="0">
                <a:solidFill>
                  <a:prstClr val="black"/>
                </a:solidFill>
                <a:latin typeface="Segoe UI" panose="020B0502040204020203" pitchFamily="34" charset="0"/>
                <a:cs typeface="Segoe UI" panose="020B0502040204020203" pitchFamily="34" charset="0"/>
              </a:rPr>
              <a:t>Planu praćenja </a:t>
            </a:r>
            <a:r>
              <a:rPr lang="hr-HR" dirty="0" smtClean="0">
                <a:solidFill>
                  <a:prstClr val="black"/>
                </a:solidFill>
                <a:latin typeface="Segoe UI" panose="020B0502040204020203" pitchFamily="34" charset="0"/>
                <a:cs typeface="Segoe UI" panose="020B0502040204020203" pitchFamily="34" charset="0"/>
              </a:rPr>
              <a:t>v2.1  je pogrešna. </a:t>
            </a:r>
            <a:endParaRPr lang="hr-HR" dirty="0">
              <a:solidFill>
                <a:prstClr val="black"/>
              </a:solidFill>
              <a:latin typeface="Segoe UI" panose="020B0502040204020203" pitchFamily="34" charset="0"/>
              <a:cs typeface="Segoe UI" panose="020B0502040204020203" pitchFamily="34" charset="0"/>
            </a:endParaRPr>
          </a:p>
        </p:txBody>
      </p:sp>
      <p:sp>
        <p:nvSpPr>
          <p:cNvPr id="9" name="Oval 8"/>
          <p:cNvSpPr/>
          <p:nvPr/>
        </p:nvSpPr>
        <p:spPr>
          <a:xfrm>
            <a:off x="5877697" y="3791069"/>
            <a:ext cx="1000897" cy="20305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p:cNvSpPr txBox="1"/>
          <p:nvPr/>
        </p:nvSpPr>
        <p:spPr>
          <a:xfrm>
            <a:off x="1095632" y="5733535"/>
            <a:ext cx="6755027" cy="369332"/>
          </a:xfrm>
          <a:prstGeom prst="rect">
            <a:avLst/>
          </a:prstGeom>
          <a:noFill/>
        </p:spPr>
        <p:txBody>
          <a:bodyPr wrap="square" rtlCol="0">
            <a:spAutoFit/>
          </a:bodyPr>
          <a:lstStyle/>
          <a:p>
            <a:r>
              <a:rPr lang="hr-HR" dirty="0" smtClean="0">
                <a:solidFill>
                  <a:srgbClr val="FF0000"/>
                </a:solidFill>
              </a:rPr>
              <a:t>Ispravljeno u novoj verziji Plana praćenja.</a:t>
            </a:r>
            <a:endParaRPr lang="hr-HR" dirty="0">
              <a:solidFill>
                <a:srgbClr val="FF0000"/>
              </a:solidFill>
            </a:endParaRPr>
          </a:p>
        </p:txBody>
      </p:sp>
    </p:spTree>
    <p:extLst>
      <p:ext uri="{BB962C8B-B14F-4D97-AF65-F5344CB8AC3E}">
        <p14:creationId xmlns:p14="http://schemas.microsoft.com/office/powerpoint/2010/main" val="1526472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7" name="Text Placeholder 2"/>
          <p:cNvSpPr>
            <a:spLocks noGrp="1"/>
          </p:cNvSpPr>
          <p:nvPr>
            <p:ph type="body" idx="1"/>
          </p:nvPr>
        </p:nvSpPr>
        <p:spPr>
          <a:xfrm>
            <a:off x="1148537" y="2958387"/>
            <a:ext cx="7093762" cy="481969"/>
          </a:xfrm>
        </p:spPr>
        <p:txBody>
          <a:bodyPr/>
          <a:lstStyle/>
          <a:p>
            <a:pPr lvl="0" algn="ctr" fontAlgn="base">
              <a:lnSpc>
                <a:spcPct val="100000"/>
              </a:lnSpc>
              <a:spcBef>
                <a:spcPct val="0"/>
              </a:spcBef>
              <a:spcAft>
                <a:spcPct val="0"/>
              </a:spcAft>
            </a:pPr>
            <a:r>
              <a:rPr lang="hr-HR" altLang="en-US" dirty="0">
                <a:solidFill>
                  <a:prstClr val="black"/>
                </a:solidFill>
                <a:latin typeface="Segoe UI" panose="020B0502040204020203" pitchFamily="34" charset="0"/>
                <a:ea typeface="Segoe Black" charset="0"/>
                <a:cs typeface="Segoe UI" panose="020B0502040204020203" pitchFamily="34" charset="0"/>
              </a:rPr>
              <a:t>2.4. </a:t>
            </a:r>
            <a:r>
              <a:rPr lang="hr-HR" altLang="en-US" dirty="0">
                <a:latin typeface="Segoe UI" panose="020B0502040204020203" pitchFamily="34" charset="0"/>
                <a:ea typeface="Segoe Black" charset="0"/>
                <a:cs typeface="Segoe UI" panose="020B0502040204020203" pitchFamily="34" charset="0"/>
              </a:rPr>
              <a:t>N</a:t>
            </a:r>
            <a:r>
              <a:rPr lang="hr-HR" altLang="sr-Latn-RS" dirty="0">
                <a:latin typeface="Segoe UI" pitchFamily="34" charset="0"/>
                <a:ea typeface="Open Sans SemiBold" pitchFamily="34" charset="0"/>
                <a:cs typeface="Segoe UI" pitchFamily="34" charset="0"/>
              </a:rPr>
              <a:t>ekonzistentnost kategorija tokova izvora_</a:t>
            </a:r>
            <a:r>
              <a:rPr lang="hr-HR" altLang="en-US" dirty="0">
                <a:latin typeface="Segoe UI" panose="020B0502040204020203" pitchFamily="34" charset="0"/>
                <a:ea typeface="Segoe Black" charset="0"/>
                <a:cs typeface="Segoe UI" panose="020B0502040204020203" pitchFamily="34" charset="0"/>
              </a:rPr>
              <a:t>slučaj</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Tree>
    <p:extLst>
      <p:ext uri="{BB962C8B-B14F-4D97-AF65-F5344CB8AC3E}">
        <p14:creationId xmlns:p14="http://schemas.microsoft.com/office/powerpoint/2010/main" val="2004625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927913" y="744584"/>
            <a:ext cx="8216087" cy="599440"/>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2.4. </a:t>
            </a:r>
            <a:r>
              <a:rPr lang="hr-HR" altLang="en-US" dirty="0" smtClean="0">
                <a:latin typeface="Segoe UI" panose="020B0502040204020203" pitchFamily="34" charset="0"/>
                <a:ea typeface="Segoe Black" charset="0"/>
                <a:cs typeface="Segoe UI" panose="020B0502040204020203" pitchFamily="34" charset="0"/>
              </a:rPr>
              <a:t>N</a:t>
            </a:r>
            <a:r>
              <a:rPr lang="hr-HR" altLang="sr-Latn-RS" dirty="0" smtClean="0">
                <a:latin typeface="Segoe UI" pitchFamily="34" charset="0"/>
                <a:ea typeface="Open Sans SemiBold" pitchFamily="34" charset="0"/>
                <a:cs typeface="Segoe UI" pitchFamily="34" charset="0"/>
              </a:rPr>
              <a:t>ekonzistentnost </a:t>
            </a:r>
            <a:r>
              <a:rPr lang="hr-HR" altLang="sr-Latn-RS" dirty="0">
                <a:latin typeface="Segoe UI" pitchFamily="34" charset="0"/>
                <a:ea typeface="Open Sans SemiBold" pitchFamily="34" charset="0"/>
                <a:cs typeface="Segoe UI" pitchFamily="34" charset="0"/>
              </a:rPr>
              <a:t>kategorija tokova </a:t>
            </a:r>
            <a:r>
              <a:rPr lang="hr-HR" altLang="sr-Latn-RS" dirty="0" err="1" smtClean="0">
                <a:latin typeface="Segoe UI" pitchFamily="34" charset="0"/>
                <a:ea typeface="Open Sans SemiBold" pitchFamily="34" charset="0"/>
                <a:cs typeface="Segoe UI" pitchFamily="34" charset="0"/>
              </a:rPr>
              <a:t>izvora_</a:t>
            </a:r>
            <a:r>
              <a:rPr lang="hr-HR" altLang="en-US" dirty="0" err="1" smtClean="0">
                <a:latin typeface="Segoe UI" panose="020B0502040204020203" pitchFamily="34" charset="0"/>
                <a:ea typeface="Segoe Black" charset="0"/>
                <a:cs typeface="Segoe UI" panose="020B0502040204020203" pitchFamily="34" charset="0"/>
              </a:rPr>
              <a:t>slučaj</a:t>
            </a:r>
            <a:r>
              <a:rPr lang="hr-HR" altLang="en-US" dirty="0" smtClean="0">
                <a:latin typeface="Segoe UI" panose="020B0502040204020203" pitchFamily="34" charset="0"/>
                <a:ea typeface="Segoe Black" charset="0"/>
                <a:cs typeface="Segoe UI" panose="020B0502040204020203" pitchFamily="34" charset="0"/>
              </a:rPr>
              <a:t> „a”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a:t>
            </a:r>
            <a:r>
              <a:rPr lang="hr-HR" altLang="en-US" dirty="0" smtClean="0">
                <a:latin typeface="Segoe UI" panose="020B0502040204020203" pitchFamily="34" charset="0"/>
                <a:ea typeface="Segoe Black" charset="0"/>
                <a:cs typeface="Segoe UI" panose="020B0502040204020203" pitchFamily="34" charset="0"/>
              </a:rPr>
              <a:t> </a:t>
            </a:r>
            <a:r>
              <a:rPr lang="hr-HR" altLang="en-US" dirty="0" smtClean="0">
                <a:solidFill>
                  <a:srgbClr val="FF0000"/>
                </a:solidFill>
                <a:latin typeface="Segoe UI" panose="020B0502040204020203" pitchFamily="34" charset="0"/>
                <a:ea typeface="Segoe Black" charset="0"/>
                <a:cs typeface="Segoe UI" panose="020B0502040204020203" pitchFamily="34" charset="0"/>
              </a:rPr>
              <a:t>„B”;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1/3</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3" name="Rectangle 2"/>
          <p:cNvSpPr/>
          <p:nvPr/>
        </p:nvSpPr>
        <p:spPr>
          <a:xfrm>
            <a:off x="927913" y="1353068"/>
            <a:ext cx="7798076" cy="923330"/>
          </a:xfrm>
          <a:prstGeom prst="rect">
            <a:avLst/>
          </a:prstGeom>
        </p:spPr>
        <p:txBody>
          <a:bodyPr wrap="square">
            <a:spAutoFit/>
          </a:bodyPr>
          <a:lstStyle/>
          <a:p>
            <a:r>
              <a:rPr lang="hr-HR" altLang="sr-Latn-RS" dirty="0">
                <a:latin typeface="Segoe UI" pitchFamily="34" charset="0"/>
                <a:ea typeface="Open Sans" pitchFamily="34" charset="0"/>
                <a:cs typeface="Segoe UI" pitchFamily="34" charset="0"/>
              </a:rPr>
              <a:t>Kategorije tokova izvora u Planu praćenja nisu konzistentne s kategorijama toka izvora </a:t>
            </a:r>
            <a:r>
              <a:rPr lang="hr-HR" altLang="sr-Latn-RS" b="1" dirty="0">
                <a:latin typeface="Segoe UI" pitchFamily="34" charset="0"/>
                <a:ea typeface="Open Sans" pitchFamily="34" charset="0"/>
                <a:cs typeface="Segoe UI" pitchFamily="34" charset="0"/>
              </a:rPr>
              <a:t>u Izvješću o godišnjim emisijama npr. prijeđen je de-minimis </a:t>
            </a:r>
            <a:r>
              <a:rPr lang="hr-HR" altLang="sr-Latn-RS" b="1" dirty="0" smtClean="0">
                <a:latin typeface="Segoe UI" pitchFamily="34" charset="0"/>
                <a:ea typeface="Open Sans" pitchFamily="34" charset="0"/>
                <a:cs typeface="Segoe UI" pitchFamily="34" charset="0"/>
              </a:rPr>
              <a:t>prag za 2017.g.:</a:t>
            </a:r>
            <a:endParaRPr lang="hr-HR" altLang="sr-Latn-RS" b="1" dirty="0">
              <a:latin typeface="Segoe UI" pitchFamily="34" charset="0"/>
              <a:ea typeface="Open Sans" pitchFamily="34" charset="0"/>
              <a:cs typeface="Segoe U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426" y="2477923"/>
            <a:ext cx="4208462" cy="253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13" y="5149806"/>
            <a:ext cx="6544491" cy="123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80160" y="2477923"/>
            <a:ext cx="1750423" cy="369332"/>
          </a:xfrm>
          <a:prstGeom prst="rect">
            <a:avLst/>
          </a:prstGeom>
          <a:noFill/>
        </p:spPr>
        <p:txBody>
          <a:bodyPr wrap="square" rtlCol="0">
            <a:spAutoFit/>
          </a:bodyPr>
          <a:lstStyle/>
          <a:p>
            <a:r>
              <a:rPr lang="hr-HR" dirty="0" smtClean="0"/>
              <a:t>Plan, List C:</a:t>
            </a:r>
            <a:endParaRPr lang="hr-HR" dirty="0"/>
          </a:p>
        </p:txBody>
      </p:sp>
    </p:spTree>
    <p:extLst>
      <p:ext uri="{BB962C8B-B14F-4D97-AF65-F5344CB8AC3E}">
        <p14:creationId xmlns:p14="http://schemas.microsoft.com/office/powerpoint/2010/main" val="2065819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927913" y="744584"/>
            <a:ext cx="8216087" cy="599440"/>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2.4. </a:t>
            </a:r>
            <a:r>
              <a:rPr lang="hr-HR" altLang="en-US" dirty="0" smtClean="0">
                <a:latin typeface="Segoe UI" panose="020B0502040204020203" pitchFamily="34" charset="0"/>
                <a:ea typeface="Segoe Black" charset="0"/>
                <a:cs typeface="Segoe UI" panose="020B0502040204020203" pitchFamily="34" charset="0"/>
              </a:rPr>
              <a:t>N</a:t>
            </a:r>
            <a:r>
              <a:rPr lang="hr-HR" altLang="sr-Latn-RS" dirty="0" smtClean="0">
                <a:latin typeface="Segoe UI" pitchFamily="34" charset="0"/>
                <a:ea typeface="Open Sans SemiBold" pitchFamily="34" charset="0"/>
                <a:cs typeface="Segoe UI" pitchFamily="34" charset="0"/>
              </a:rPr>
              <a:t>ekonzistentnost </a:t>
            </a:r>
            <a:r>
              <a:rPr lang="hr-HR" altLang="sr-Latn-RS" dirty="0">
                <a:latin typeface="Segoe UI" pitchFamily="34" charset="0"/>
                <a:ea typeface="Open Sans SemiBold" pitchFamily="34" charset="0"/>
                <a:cs typeface="Segoe UI" pitchFamily="34" charset="0"/>
              </a:rPr>
              <a:t>kategorija tokova </a:t>
            </a:r>
            <a:r>
              <a:rPr lang="hr-HR" altLang="sr-Latn-RS" dirty="0" err="1" smtClean="0">
                <a:latin typeface="Segoe UI" pitchFamily="34" charset="0"/>
                <a:ea typeface="Open Sans SemiBold" pitchFamily="34" charset="0"/>
                <a:cs typeface="Segoe UI" pitchFamily="34" charset="0"/>
              </a:rPr>
              <a:t>izvora</a:t>
            </a:r>
            <a:r>
              <a:rPr lang="hr-HR" altLang="sr-Latn-RS" dirty="0" err="1">
                <a:latin typeface="Segoe UI" panose="020B0502040204020203" pitchFamily="34" charset="0"/>
                <a:ea typeface="Open Sans SemiBold" pitchFamily="34" charset="0"/>
                <a:cs typeface="Segoe UI" panose="020B0502040204020203" pitchFamily="34" charset="0"/>
              </a:rPr>
              <a:t>_</a:t>
            </a:r>
            <a:r>
              <a:rPr lang="hr-HR" altLang="en-US" dirty="0" err="1" smtClean="0">
                <a:latin typeface="Segoe UI" panose="020B0502040204020203" pitchFamily="34" charset="0"/>
                <a:ea typeface="Segoe Black" charset="0"/>
                <a:cs typeface="Segoe UI" panose="020B0502040204020203" pitchFamily="34" charset="0"/>
              </a:rPr>
              <a:t>slučaj</a:t>
            </a:r>
            <a:r>
              <a:rPr lang="hr-HR" altLang="en-US" dirty="0" smtClean="0">
                <a:latin typeface="Segoe UI" panose="020B0502040204020203" pitchFamily="34" charset="0"/>
                <a:ea typeface="Segoe Black" charset="0"/>
                <a:cs typeface="Segoe UI" panose="020B0502040204020203" pitchFamily="34" charset="0"/>
              </a:rPr>
              <a:t> „a”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a:t>
            </a:r>
            <a:r>
              <a:rPr lang="hr-HR" altLang="en-US" dirty="0" smtClean="0">
                <a:latin typeface="Segoe UI" panose="020B0502040204020203" pitchFamily="34" charset="0"/>
                <a:ea typeface="Segoe Black" charset="0"/>
                <a:cs typeface="Segoe UI" panose="020B0502040204020203" pitchFamily="34" charset="0"/>
              </a:rPr>
              <a:t> </a:t>
            </a:r>
            <a:r>
              <a:rPr lang="hr-HR" altLang="en-US" dirty="0" smtClean="0">
                <a:solidFill>
                  <a:srgbClr val="FF0000"/>
                </a:solidFill>
                <a:latin typeface="Segoe UI" panose="020B0502040204020203" pitchFamily="34" charset="0"/>
                <a:ea typeface="Segoe Black" charset="0"/>
                <a:cs typeface="Segoe UI" panose="020B0502040204020203" pitchFamily="34" charset="0"/>
              </a:rPr>
              <a:t>„B”;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2/3</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3" name="Rectangle 2"/>
          <p:cNvSpPr/>
          <p:nvPr/>
        </p:nvSpPr>
        <p:spPr>
          <a:xfrm>
            <a:off x="927913" y="1353068"/>
            <a:ext cx="7798076" cy="923330"/>
          </a:xfrm>
          <a:prstGeom prst="rect">
            <a:avLst/>
          </a:prstGeom>
        </p:spPr>
        <p:txBody>
          <a:bodyPr wrap="square">
            <a:spAutoFit/>
          </a:bodyPr>
          <a:lstStyle/>
          <a:p>
            <a:r>
              <a:rPr lang="hr-HR" altLang="sr-Latn-RS" dirty="0">
                <a:latin typeface="Segoe UI" pitchFamily="34" charset="0"/>
                <a:ea typeface="Open Sans" pitchFamily="34" charset="0"/>
                <a:cs typeface="Segoe UI" pitchFamily="34" charset="0"/>
              </a:rPr>
              <a:t>Kategorije tokova izvora u Planu praćenja nisu konzistentne s kategorijama toka izvora u Izvješću o godišnjim emisijama npr. </a:t>
            </a:r>
            <a:r>
              <a:rPr lang="hr-HR" altLang="sr-Latn-RS" b="1" dirty="0">
                <a:latin typeface="Segoe UI" pitchFamily="34" charset="0"/>
                <a:ea typeface="Open Sans" pitchFamily="34" charset="0"/>
                <a:cs typeface="Segoe UI" pitchFamily="34" charset="0"/>
              </a:rPr>
              <a:t>prijeđen je de-minimis </a:t>
            </a:r>
            <a:r>
              <a:rPr lang="hr-HR" altLang="sr-Latn-RS" b="1" dirty="0" smtClean="0">
                <a:latin typeface="Segoe UI" pitchFamily="34" charset="0"/>
                <a:ea typeface="Open Sans" pitchFamily="34" charset="0"/>
                <a:cs typeface="Segoe UI" pitchFamily="34" charset="0"/>
              </a:rPr>
              <a:t>prag za 2017.g.:</a:t>
            </a:r>
            <a:endParaRPr lang="hr-HR" altLang="sr-Latn-RS" b="1" dirty="0">
              <a:latin typeface="Segoe UI" pitchFamily="34" charset="0"/>
              <a:ea typeface="Open Sans" pitchFamily="34" charset="0"/>
              <a:cs typeface="Segoe UI" pitchFamily="34" charset="0"/>
            </a:endParaRPr>
          </a:p>
        </p:txBody>
      </p:sp>
      <p:sp>
        <p:nvSpPr>
          <p:cNvPr id="2" name="TextBox 1"/>
          <p:cNvSpPr txBox="1"/>
          <p:nvPr/>
        </p:nvSpPr>
        <p:spPr>
          <a:xfrm>
            <a:off x="1280160" y="2477923"/>
            <a:ext cx="1750423" cy="923330"/>
          </a:xfrm>
          <a:prstGeom prst="rect">
            <a:avLst/>
          </a:prstGeom>
          <a:noFill/>
        </p:spPr>
        <p:txBody>
          <a:bodyPr wrap="square" rtlCol="0">
            <a:spAutoFit/>
          </a:bodyPr>
          <a:lstStyle/>
          <a:p>
            <a:r>
              <a:rPr lang="hr-HR" dirty="0" smtClean="0"/>
              <a:t>Podaci iz Izvješća za 2017.g.</a:t>
            </a:r>
            <a:endParaRPr lang="hr-H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663" y="2061617"/>
            <a:ext cx="3638280" cy="288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59" y="5101908"/>
            <a:ext cx="7315201" cy="117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51" y="3608166"/>
            <a:ext cx="1481138"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52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927913" y="856057"/>
            <a:ext cx="8216087" cy="599440"/>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2.4. </a:t>
            </a:r>
            <a:r>
              <a:rPr lang="hr-HR" altLang="en-US" dirty="0" smtClean="0">
                <a:latin typeface="Segoe UI" panose="020B0502040204020203" pitchFamily="34" charset="0"/>
                <a:ea typeface="Segoe Black" charset="0"/>
                <a:cs typeface="Segoe UI" panose="020B0502040204020203" pitchFamily="34" charset="0"/>
              </a:rPr>
              <a:t>N</a:t>
            </a:r>
            <a:r>
              <a:rPr lang="hr-HR" altLang="sr-Latn-RS" dirty="0" smtClean="0">
                <a:latin typeface="Segoe UI" pitchFamily="34" charset="0"/>
                <a:ea typeface="Open Sans SemiBold" pitchFamily="34" charset="0"/>
                <a:cs typeface="Segoe UI" pitchFamily="34" charset="0"/>
              </a:rPr>
              <a:t>ekonzistentnost </a:t>
            </a:r>
            <a:r>
              <a:rPr lang="hr-HR" altLang="sr-Latn-RS" dirty="0">
                <a:latin typeface="Segoe UI" pitchFamily="34" charset="0"/>
                <a:ea typeface="Open Sans SemiBold" pitchFamily="34" charset="0"/>
                <a:cs typeface="Segoe UI" pitchFamily="34" charset="0"/>
              </a:rPr>
              <a:t>kategorija tokova </a:t>
            </a:r>
            <a:r>
              <a:rPr lang="hr-HR" altLang="sr-Latn-RS" dirty="0" err="1" smtClean="0">
                <a:latin typeface="Segoe UI" pitchFamily="34" charset="0"/>
                <a:ea typeface="Open Sans SemiBold" pitchFamily="34" charset="0"/>
                <a:cs typeface="Segoe UI" pitchFamily="34" charset="0"/>
              </a:rPr>
              <a:t>izvora_ostali</a:t>
            </a:r>
            <a:r>
              <a:rPr lang="hr-HR" altLang="sr-Latn-RS" dirty="0" smtClean="0">
                <a:latin typeface="Segoe UI" panose="020B0502040204020203" pitchFamily="34" charset="0"/>
                <a:ea typeface="Open Sans SemiBold" pitchFamily="34" charset="0"/>
                <a:cs typeface="Segoe UI" panose="020B0502040204020203" pitchFamily="34" charset="0"/>
              </a:rPr>
              <a:t> </a:t>
            </a:r>
            <a:r>
              <a:rPr lang="hr-HR" altLang="en-US" dirty="0" smtClean="0">
                <a:latin typeface="Segoe UI" panose="020B0502040204020203" pitchFamily="34" charset="0"/>
                <a:ea typeface="Segoe Black" charset="0"/>
                <a:cs typeface="Segoe UI" panose="020B0502040204020203" pitchFamily="34" charset="0"/>
              </a:rPr>
              <a:t>slučajevi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a:t>
            </a:r>
            <a:r>
              <a:rPr lang="hr-HR" altLang="en-US" dirty="0" smtClean="0">
                <a:latin typeface="Segoe UI" panose="020B0502040204020203" pitchFamily="34" charset="0"/>
                <a:ea typeface="Segoe Black" charset="0"/>
                <a:cs typeface="Segoe UI" panose="020B0502040204020203" pitchFamily="34" charset="0"/>
              </a:rPr>
              <a:t> </a:t>
            </a:r>
            <a:r>
              <a:rPr lang="hr-HR" altLang="en-US" dirty="0" smtClean="0">
                <a:solidFill>
                  <a:srgbClr val="FF0000"/>
                </a:solidFill>
                <a:latin typeface="Segoe UI" panose="020B0502040204020203" pitchFamily="34" charset="0"/>
                <a:ea typeface="Segoe Black" charset="0"/>
                <a:cs typeface="Segoe UI" panose="020B0502040204020203" pitchFamily="34" charset="0"/>
              </a:rPr>
              <a:t>„B”;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a:solidFill>
                  <a:prstClr val="black"/>
                </a:solidFill>
                <a:latin typeface="Segoe UI" panose="020B0502040204020203" pitchFamily="34" charset="0"/>
                <a:ea typeface="Segoe Black" charset="0"/>
                <a:cs typeface="Segoe UI" panose="020B0502040204020203" pitchFamily="34" charset="0"/>
              </a:rPr>
              <a:t>3</a:t>
            </a:r>
            <a:r>
              <a:rPr lang="hr-HR" altLang="en-US" dirty="0" smtClean="0">
                <a:solidFill>
                  <a:prstClr val="black"/>
                </a:solidFill>
                <a:latin typeface="Segoe UI" panose="020B0502040204020203" pitchFamily="34" charset="0"/>
                <a:ea typeface="Segoe Black" charset="0"/>
                <a:cs typeface="Segoe UI" panose="020B0502040204020203" pitchFamily="34" charset="0"/>
              </a:rPr>
              <a:t>/3</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4" name="Rectangle 3"/>
          <p:cNvSpPr/>
          <p:nvPr/>
        </p:nvSpPr>
        <p:spPr>
          <a:xfrm>
            <a:off x="754918" y="1448230"/>
            <a:ext cx="7631201" cy="3475823"/>
          </a:xfrm>
          <a:prstGeom prst="rect">
            <a:avLst/>
          </a:prstGeom>
        </p:spPr>
        <p:txBody>
          <a:bodyPr wrap="square">
            <a:spAutoFit/>
          </a:bodyPr>
          <a:lstStyle/>
          <a:p>
            <a:pPr marL="228600" marR="0" lvl="0" indent="-228600" defTabSz="914400" eaLnBrk="0" fontAlgn="base" latinLnBrk="0" hangingPunct="0">
              <a:lnSpc>
                <a:spcPct val="90000"/>
              </a:lnSpc>
              <a:spcBef>
                <a:spcPts val="1000"/>
              </a:spcBef>
              <a:spcAft>
                <a:spcPct val="0"/>
              </a:spcAft>
              <a:buClrTx/>
              <a:buSzTx/>
              <a:buFont typeface="Arial" charset="0"/>
              <a:buChar char="•"/>
              <a:tabLst/>
              <a:defRPr/>
            </a:pPr>
            <a:r>
              <a:rPr kumimoji="0" lang="hr-HR" altLang="sr-Latn-RS" b="0" i="0" u="none" strike="noStrike" kern="0" cap="none" spc="0" normalizeH="0" baseline="0" noProof="0" dirty="0" smtClean="0">
                <a:ln>
                  <a:noFill/>
                </a:ln>
                <a:solidFill>
                  <a:prstClr val="black"/>
                </a:solidFill>
                <a:effectLst/>
                <a:uLnTx/>
                <a:uFillTx/>
                <a:latin typeface="Segoe UI" pitchFamily="34" charset="0"/>
                <a:cs typeface="Segoe UI" pitchFamily="34" charset="0"/>
              </a:rPr>
              <a:t>Osim nekonzistentnosti tokova izvora „de-minimis – manji” utvrđena je nekonzistentnost kategorije „manji” (u relevantnom Planu praćenja) s kategorijom „glavni” za isti tok izvora u Izvješću za 2017.g. </a:t>
            </a:r>
          </a:p>
          <a:p>
            <a:pPr marL="228600" marR="0" lvl="0" indent="-228600" defTabSz="914400" eaLnBrk="0" fontAlgn="base" latinLnBrk="0" hangingPunct="0">
              <a:lnSpc>
                <a:spcPct val="90000"/>
              </a:lnSpc>
              <a:spcBef>
                <a:spcPts val="1000"/>
              </a:spcBef>
              <a:spcAft>
                <a:spcPct val="0"/>
              </a:spcAft>
              <a:buClrTx/>
              <a:buSzTx/>
              <a:buFont typeface="Arial" charset="0"/>
              <a:buChar char="•"/>
              <a:tabLst/>
              <a:defRPr/>
            </a:pPr>
            <a:r>
              <a:rPr kumimoji="0" lang="hr-HR" altLang="sr-Latn-RS" b="0" i="0" u="none" strike="noStrike" kern="0" cap="none" spc="0" normalizeH="0" baseline="0" noProof="0" dirty="0" smtClean="0">
                <a:ln>
                  <a:noFill/>
                </a:ln>
                <a:solidFill>
                  <a:prstClr val="black"/>
                </a:solidFill>
                <a:effectLst/>
                <a:uLnTx/>
                <a:uFillTx/>
                <a:latin typeface="Segoe UI" pitchFamily="34" charset="0"/>
                <a:cs typeface="Segoe UI" pitchFamily="34" charset="0"/>
              </a:rPr>
              <a:t>Ovaj tip neusklađenosti utvrđen je na 4 postrojenja.</a:t>
            </a:r>
          </a:p>
          <a:p>
            <a:pPr marL="228600" marR="0" lvl="0" indent="-228600" defTabSz="914400" eaLnBrk="0" fontAlgn="base" latinLnBrk="0" hangingPunct="0">
              <a:lnSpc>
                <a:spcPct val="90000"/>
              </a:lnSpc>
              <a:spcBef>
                <a:spcPts val="1000"/>
              </a:spcBef>
              <a:spcAft>
                <a:spcPct val="0"/>
              </a:spcAft>
              <a:buClrTx/>
              <a:buSzTx/>
              <a:buFont typeface="Arial" charset="0"/>
              <a:buChar char="•"/>
              <a:tabLst/>
              <a:defRPr/>
            </a:pPr>
            <a:r>
              <a:rPr kumimoji="0" lang="hr-HR" altLang="sr-Latn-RS" b="0" i="0" u="none" strike="noStrike" kern="0" cap="none" spc="0" normalizeH="0" baseline="0" noProof="0" dirty="0" smtClean="0">
                <a:ln>
                  <a:noFill/>
                </a:ln>
                <a:solidFill>
                  <a:srgbClr val="000000"/>
                </a:solidFill>
                <a:effectLst/>
                <a:uLnTx/>
                <a:uFillTx/>
                <a:latin typeface="Segoe UI" pitchFamily="34" charset="0"/>
                <a:ea typeface="Open Sans" pitchFamily="34" charset="0"/>
                <a:cs typeface="Segoe UI" pitchFamily="34" charset="0"/>
              </a:rPr>
              <a:t>U opisanim slučajevima izmjena kategorije tokova izvora nije utjecala na već odobrene korištene razine za isto u Planu praćenja (npr. primijenile su se najviše razine točnosti) te nije bilo utjecaja niti na utvrđeni i verificirani iznos emisije.</a:t>
            </a:r>
            <a:endParaRPr kumimoji="0" lang="hr-HR" altLang="sr-Latn-RS" b="0" i="0" u="none" strike="noStrike" kern="0" cap="none" spc="0" normalizeH="0" baseline="0" noProof="0" dirty="0" smtClean="0">
              <a:ln>
                <a:noFill/>
              </a:ln>
              <a:solidFill>
                <a:prstClr val="black"/>
              </a:solidFill>
              <a:effectLst/>
              <a:uLnTx/>
              <a:uFillTx/>
              <a:latin typeface="Segoe UI" pitchFamily="34" charset="0"/>
              <a:cs typeface="Segoe UI" pitchFamily="34" charset="0"/>
            </a:endParaRPr>
          </a:p>
          <a:p>
            <a:pPr marL="228600" marR="0" lvl="0" indent="-228600" defTabSz="914400" eaLnBrk="0" fontAlgn="base" latinLnBrk="0" hangingPunct="0">
              <a:lnSpc>
                <a:spcPct val="90000"/>
              </a:lnSpc>
              <a:spcBef>
                <a:spcPts val="1000"/>
              </a:spcBef>
              <a:spcAft>
                <a:spcPct val="0"/>
              </a:spcAft>
              <a:buClrTx/>
              <a:buSzTx/>
              <a:buFont typeface="Arial" charset="0"/>
              <a:buChar char="•"/>
              <a:tabLst/>
              <a:defRPr/>
            </a:pPr>
            <a:r>
              <a:rPr kumimoji="0" lang="hr-HR" altLang="sr-Latn-RS" b="0" i="0" u="none" strike="noStrike" kern="0" cap="none" spc="0" normalizeH="0" baseline="0" noProof="0" dirty="0" smtClean="0">
                <a:ln>
                  <a:noFill/>
                </a:ln>
                <a:solidFill>
                  <a:srgbClr val="000000"/>
                </a:solidFill>
                <a:effectLst/>
                <a:uLnTx/>
                <a:uFillTx/>
                <a:latin typeface="Segoe UI" pitchFamily="34" charset="0"/>
                <a:ea typeface="Open Sans" pitchFamily="34" charset="0"/>
                <a:cs typeface="Segoe UI" pitchFamily="34" charset="0"/>
              </a:rPr>
              <a:t>Nije bilo komentara od strane verifikatora u verifikacijskom izvješću </a:t>
            </a:r>
          </a:p>
          <a:p>
            <a:pPr marL="228600" marR="0" lvl="0" indent="-228600" defTabSz="914400" eaLnBrk="0" fontAlgn="base" latinLnBrk="0" hangingPunct="0">
              <a:lnSpc>
                <a:spcPct val="90000"/>
              </a:lnSpc>
              <a:spcBef>
                <a:spcPts val="1000"/>
              </a:spcBef>
              <a:spcAft>
                <a:spcPct val="0"/>
              </a:spcAft>
              <a:buClrTx/>
              <a:buSzTx/>
              <a:buFontTx/>
              <a:buNone/>
              <a:tabLst/>
              <a:defRPr/>
            </a:pPr>
            <a:r>
              <a:rPr kumimoji="0" lang="hr-HR" altLang="sr-Latn-RS" b="0" i="0" u="none" strike="noStrike" kern="0" cap="none" spc="0" normalizeH="0" baseline="0" noProof="0" dirty="0" smtClean="0">
                <a:ln>
                  <a:noFill/>
                </a:ln>
                <a:solidFill>
                  <a:srgbClr val="FF0000"/>
                </a:solidFill>
                <a:effectLst/>
                <a:uLnTx/>
                <a:uFillTx/>
                <a:latin typeface="Segoe UI" pitchFamily="34" charset="0"/>
                <a:cs typeface="Segoe UI" pitchFamily="34" charset="0"/>
              </a:rPr>
              <a:t>Iskustva verifikatora kod provjere konzistentnosti kategorija ! </a:t>
            </a:r>
          </a:p>
          <a:p>
            <a:pPr marL="228600" marR="0" lvl="0" indent="-228600" defTabSz="914400" eaLnBrk="0" fontAlgn="base" latinLnBrk="0" hangingPunct="0">
              <a:lnSpc>
                <a:spcPct val="90000"/>
              </a:lnSpc>
              <a:spcBef>
                <a:spcPts val="1000"/>
              </a:spcBef>
              <a:spcAft>
                <a:spcPct val="0"/>
              </a:spcAft>
              <a:buClrTx/>
              <a:buSzTx/>
              <a:buFontTx/>
              <a:buNone/>
              <a:tabLst/>
              <a:defRPr/>
            </a:pPr>
            <a:r>
              <a:rPr kumimoji="0" lang="hr-HR" altLang="sr-Latn-RS" b="0" i="0" u="none" strike="noStrike" kern="0" cap="none" spc="0" normalizeH="0" baseline="0" noProof="0" dirty="0" smtClean="0">
                <a:ln>
                  <a:noFill/>
                </a:ln>
                <a:solidFill>
                  <a:srgbClr val="FF0000"/>
                </a:solidFill>
                <a:effectLst/>
                <a:uLnTx/>
                <a:uFillTx/>
                <a:latin typeface="Segoe UI" pitchFamily="34" charset="0"/>
                <a:cs typeface="Segoe UI" pitchFamily="34" charset="0"/>
              </a:rPr>
              <a:t>Plan praćenja-alat za provjeru !!</a:t>
            </a:r>
          </a:p>
        </p:txBody>
      </p:sp>
      <p:sp>
        <p:nvSpPr>
          <p:cNvPr id="2" name="TextBox 1"/>
          <p:cNvSpPr txBox="1"/>
          <p:nvPr/>
        </p:nvSpPr>
        <p:spPr>
          <a:xfrm>
            <a:off x="1070918" y="4924053"/>
            <a:ext cx="7694141" cy="1200329"/>
          </a:xfrm>
          <a:prstGeom prst="rect">
            <a:avLst/>
          </a:prstGeom>
          <a:noFill/>
          <a:ln w="19050">
            <a:solidFill>
              <a:schemeClr val="accent1"/>
            </a:solidFill>
          </a:ln>
        </p:spPr>
        <p:txBody>
          <a:bodyPr wrap="square" rtlCol="0">
            <a:spAutoFit/>
          </a:bodyPr>
          <a:lstStyle/>
          <a:p>
            <a:r>
              <a:rPr lang="hr-HR" dirty="0" err="1"/>
              <a:t>Examples</a:t>
            </a:r>
            <a:r>
              <a:rPr lang="hr-HR" dirty="0"/>
              <a:t> </a:t>
            </a:r>
            <a:r>
              <a:rPr lang="hr-HR" dirty="0" err="1"/>
              <a:t>of</a:t>
            </a:r>
            <a:r>
              <a:rPr lang="hr-HR" dirty="0"/>
              <a:t> a </a:t>
            </a:r>
            <a:r>
              <a:rPr lang="hr-HR" dirty="0" err="1" smtClean="0"/>
              <a:t>non-conformity</a:t>
            </a:r>
            <a:r>
              <a:rPr lang="hr-HR" dirty="0" smtClean="0"/>
              <a:t> (</a:t>
            </a:r>
            <a:r>
              <a:rPr lang="en-US" dirty="0"/>
              <a:t>CLASSIFICATION AND REPORTING OF OUTSTANDING ISSUES IN THE VERIFICATION </a:t>
            </a:r>
            <a:r>
              <a:rPr lang="en-US" dirty="0" smtClean="0"/>
              <a:t>REPORT</a:t>
            </a:r>
            <a:r>
              <a:rPr lang="hr-HR" dirty="0" smtClean="0"/>
              <a:t>) </a:t>
            </a:r>
            <a:r>
              <a:rPr lang="hr-HR" dirty="0" smtClean="0">
                <a:solidFill>
                  <a:srgbClr val="0070C0"/>
                </a:solidFill>
              </a:rPr>
              <a:t>https</a:t>
            </a:r>
            <a:r>
              <a:rPr lang="hr-HR" dirty="0">
                <a:solidFill>
                  <a:srgbClr val="0070C0"/>
                </a:solidFill>
              </a:rPr>
              <a:t>://ec.europa.eu/clima/sites/clima/files/ets/monitoring/docs/avr_classification_reporting_issues_en.pdf</a:t>
            </a:r>
          </a:p>
        </p:txBody>
      </p:sp>
    </p:spTree>
    <p:extLst>
      <p:ext uri="{BB962C8B-B14F-4D97-AF65-F5344CB8AC3E}">
        <p14:creationId xmlns:p14="http://schemas.microsoft.com/office/powerpoint/2010/main" val="3145539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7" name="Text Placeholder 2"/>
          <p:cNvSpPr>
            <a:spLocks noGrp="1"/>
          </p:cNvSpPr>
          <p:nvPr>
            <p:ph type="body" idx="1"/>
          </p:nvPr>
        </p:nvSpPr>
        <p:spPr>
          <a:xfrm>
            <a:off x="1148537" y="2958387"/>
            <a:ext cx="7093762" cy="481969"/>
          </a:xfrm>
        </p:spPr>
        <p:txBody>
          <a:bodyPr/>
          <a:lstStyle/>
          <a:p>
            <a:pPr lvl="0" algn="ctr" fontAlgn="base">
              <a:lnSpc>
                <a:spcPct val="100000"/>
              </a:lnSpc>
              <a:spcBef>
                <a:spcPct val="0"/>
              </a:spcBef>
              <a:spcAft>
                <a:spcPct val="0"/>
              </a:spcAft>
            </a:pPr>
            <a:r>
              <a:rPr lang="hr-HR" altLang="en-US" dirty="0">
                <a:solidFill>
                  <a:prstClr val="black"/>
                </a:solidFill>
                <a:latin typeface="Segoe UI" panose="020B0502040204020203" pitchFamily="34" charset="0"/>
                <a:ea typeface="Segoe Black" charset="0"/>
                <a:cs typeface="Segoe UI" panose="020B0502040204020203" pitchFamily="34" charset="0"/>
              </a:rPr>
              <a:t>2.5. </a:t>
            </a:r>
            <a:r>
              <a:rPr lang="hr-HR" altLang="en-US" dirty="0">
                <a:latin typeface="Segoe UI" panose="020B0502040204020203" pitchFamily="34" charset="0"/>
                <a:ea typeface="Segoe Black" charset="0"/>
                <a:cs typeface="Segoe UI" panose="020B0502040204020203" pitchFamily="34" charset="0"/>
              </a:rPr>
              <a:t>Razlike u stanju zaliha_slučaj</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Tree>
    <p:extLst>
      <p:ext uri="{BB962C8B-B14F-4D97-AF65-F5344CB8AC3E}">
        <p14:creationId xmlns:p14="http://schemas.microsoft.com/office/powerpoint/2010/main" val="494933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784223" y="670698"/>
            <a:ext cx="8216087" cy="48197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2.5. </a:t>
            </a:r>
            <a:r>
              <a:rPr lang="hr-HR" altLang="en-US" dirty="0" smtClean="0">
                <a:latin typeface="Segoe UI" panose="020B0502040204020203" pitchFamily="34" charset="0"/>
                <a:ea typeface="Segoe Black" charset="0"/>
                <a:cs typeface="Segoe UI" panose="020B0502040204020203" pitchFamily="34" charset="0"/>
              </a:rPr>
              <a:t>Razlike u stanju </a:t>
            </a:r>
            <a:r>
              <a:rPr lang="hr-HR" altLang="en-US" dirty="0" err="1" smtClean="0">
                <a:latin typeface="Segoe UI" panose="020B0502040204020203" pitchFamily="34" charset="0"/>
                <a:ea typeface="Segoe Black" charset="0"/>
                <a:cs typeface="Segoe UI" panose="020B0502040204020203" pitchFamily="34" charset="0"/>
              </a:rPr>
              <a:t>zaliha_slučaj</a:t>
            </a:r>
            <a:r>
              <a:rPr lang="hr-HR" altLang="en-US" dirty="0" smtClean="0">
                <a:latin typeface="Segoe UI" panose="020B0502040204020203" pitchFamily="34" charset="0"/>
                <a:ea typeface="Segoe Black" charset="0"/>
                <a:cs typeface="Segoe UI" panose="020B0502040204020203" pitchFamily="34" charset="0"/>
              </a:rPr>
              <a:t> „a”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1/5</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4" name="Rectangle 3"/>
          <p:cNvSpPr/>
          <p:nvPr/>
        </p:nvSpPr>
        <p:spPr>
          <a:xfrm>
            <a:off x="755283" y="1287348"/>
            <a:ext cx="7954830" cy="840230"/>
          </a:xfrm>
          <a:prstGeom prst="rect">
            <a:avLst/>
          </a:prstGeom>
        </p:spPr>
        <p:txBody>
          <a:bodyPr wrap="square">
            <a:spAutoFit/>
          </a:bodyPr>
          <a:lstStyle/>
          <a:p>
            <a:pPr marL="228600" lvl="0" indent="-228600" eaLnBrk="0" fontAlgn="base" hangingPunct="0">
              <a:lnSpc>
                <a:spcPct val="90000"/>
              </a:lnSpc>
              <a:spcBef>
                <a:spcPts val="1000"/>
              </a:spcBef>
              <a:spcAft>
                <a:spcPct val="0"/>
              </a:spcAft>
              <a:buFont typeface="Arial" charset="0"/>
              <a:buChar char="•"/>
              <a:defRPr/>
            </a:pPr>
            <a:r>
              <a:rPr kumimoji="0" lang="hr-HR" altLang="sr-Latn-RS" b="0" i="0" u="none" strike="noStrike" kern="0" cap="none" spc="0" normalizeH="0" baseline="0" noProof="0" dirty="0" smtClean="0">
                <a:ln>
                  <a:noFill/>
                </a:ln>
                <a:solidFill>
                  <a:prstClr val="black"/>
                </a:solidFill>
                <a:effectLst/>
                <a:uLnTx/>
                <a:uFillTx/>
                <a:latin typeface="Segoe UI" pitchFamily="34" charset="0"/>
                <a:cs typeface="Segoe UI" pitchFamily="34" charset="0"/>
              </a:rPr>
              <a:t>Stanje zaliha toka izvora emisije na početku izvještajne 2017. godine se razlikuje</a:t>
            </a:r>
            <a:r>
              <a:rPr kumimoji="0" lang="hr-HR" altLang="sr-Latn-RS" b="0" i="0" u="none" strike="noStrike" kern="0" cap="none" spc="0" normalizeH="0" noProof="0" dirty="0" smtClean="0">
                <a:ln>
                  <a:noFill/>
                </a:ln>
                <a:solidFill>
                  <a:prstClr val="black"/>
                </a:solidFill>
                <a:effectLst/>
                <a:uLnTx/>
                <a:uFillTx/>
                <a:latin typeface="Segoe UI" pitchFamily="34" charset="0"/>
                <a:cs typeface="Segoe UI" pitchFamily="34" charset="0"/>
              </a:rPr>
              <a:t> od završnog stanja istog toka izvora emisije prethodne 2016. godine</a:t>
            </a:r>
            <a:r>
              <a:rPr kumimoji="0" lang="hr-HR" altLang="sr-Latn-RS" b="0" i="0" u="none" strike="noStrike" kern="0" cap="none" spc="0" normalizeH="0" baseline="0" noProof="0" dirty="0" smtClean="0">
                <a:ln>
                  <a:noFill/>
                </a:ln>
                <a:solidFill>
                  <a:prstClr val="black"/>
                </a:solidFill>
                <a:effectLst/>
                <a:uLnTx/>
                <a:uFillTx/>
                <a:latin typeface="Segoe UI" pitchFamily="34" charset="0"/>
                <a:cs typeface="Segoe UI" pitchFamily="34" charset="0"/>
              </a:rPr>
              <a:t> </a:t>
            </a:r>
            <a:r>
              <a:rPr lang="hr-HR" altLang="sr-Latn-RS" kern="0" noProof="0" dirty="0" smtClean="0">
                <a:solidFill>
                  <a:prstClr val="black"/>
                </a:solidFill>
                <a:latin typeface="Segoe UI" pitchFamily="34" charset="0"/>
                <a:cs typeface="Segoe UI" pitchFamily="34" charset="0"/>
              </a:rPr>
              <a:t>(</a:t>
            </a:r>
            <a:r>
              <a:rPr lang="hr-HR" altLang="sr-Latn-RS" kern="0" dirty="0" smtClean="0">
                <a:solidFill>
                  <a:prstClr val="black"/>
                </a:solidFill>
                <a:latin typeface="Segoe UI" pitchFamily="34" charset="0"/>
                <a:cs typeface="Segoe UI" pitchFamily="34" charset="0"/>
              </a:rPr>
              <a:t>utvrđeno za više postrojenja)</a:t>
            </a:r>
            <a:endParaRPr kumimoji="0" lang="hr-HR" altLang="sr-Latn-RS" b="0" i="0" u="none" strike="noStrike" kern="0" cap="none" spc="0" normalizeH="0" baseline="0" noProof="0" dirty="0" smtClean="0">
              <a:ln>
                <a:noFill/>
              </a:ln>
              <a:solidFill>
                <a:prstClr val="black"/>
              </a:solidFill>
              <a:effectLst/>
              <a:uLnTx/>
              <a:uFillTx/>
              <a:latin typeface="Segoe UI" pitchFamily="34" charset="0"/>
              <a:cs typeface="Segoe UI" pitchFamily="34" charset="0"/>
            </a:endParaRPr>
          </a:p>
        </p:txBody>
      </p:sp>
      <p:pic>
        <p:nvPicPr>
          <p:cNvPr id="2" name="Picture 1"/>
          <p:cNvPicPr>
            <a:picLocks noChangeAspect="1"/>
          </p:cNvPicPr>
          <p:nvPr/>
        </p:nvPicPr>
        <p:blipFill>
          <a:blip r:embed="rId2"/>
          <a:stretch>
            <a:fillRect/>
          </a:stretch>
        </p:blipFill>
        <p:spPr>
          <a:xfrm>
            <a:off x="955588" y="2686492"/>
            <a:ext cx="7644715" cy="934823"/>
          </a:xfrm>
          <a:prstGeom prst="rect">
            <a:avLst/>
          </a:prstGeom>
        </p:spPr>
      </p:pic>
      <p:sp>
        <p:nvSpPr>
          <p:cNvPr id="3" name="TextBox 2"/>
          <p:cNvSpPr txBox="1"/>
          <p:nvPr/>
        </p:nvSpPr>
        <p:spPr>
          <a:xfrm>
            <a:off x="1037965" y="2279140"/>
            <a:ext cx="3048001" cy="369332"/>
          </a:xfrm>
          <a:prstGeom prst="rect">
            <a:avLst/>
          </a:prstGeom>
          <a:noFill/>
        </p:spPr>
        <p:txBody>
          <a:bodyPr wrap="square" rtlCol="0">
            <a:spAutoFit/>
          </a:bodyPr>
          <a:lstStyle/>
          <a:p>
            <a:r>
              <a:rPr lang="hr-HR" dirty="0" smtClean="0">
                <a:solidFill>
                  <a:srgbClr val="FF0000"/>
                </a:solidFill>
                <a:latin typeface="Segoe UI" panose="020B0502040204020203" pitchFamily="34" charset="0"/>
                <a:cs typeface="Segoe UI" panose="020B0502040204020203" pitchFamily="34" charset="0"/>
              </a:rPr>
              <a:t>Izvješće 2016.g</a:t>
            </a:r>
            <a:r>
              <a:rPr lang="hr-HR" dirty="0" smtClean="0">
                <a:solidFill>
                  <a:srgbClr val="FF0000"/>
                </a:solidFill>
              </a:rPr>
              <a:t>.</a:t>
            </a:r>
            <a:endParaRPr lang="hr-HR" dirty="0">
              <a:solidFill>
                <a:srgbClr val="FF0000"/>
              </a:solidFill>
            </a:endParaRPr>
          </a:p>
        </p:txBody>
      </p:sp>
      <p:sp>
        <p:nvSpPr>
          <p:cNvPr id="7" name="TextBox 6"/>
          <p:cNvSpPr txBox="1"/>
          <p:nvPr/>
        </p:nvSpPr>
        <p:spPr>
          <a:xfrm>
            <a:off x="984419" y="3952565"/>
            <a:ext cx="3048001" cy="369332"/>
          </a:xfrm>
          <a:prstGeom prst="rect">
            <a:avLst/>
          </a:prstGeom>
          <a:noFill/>
        </p:spPr>
        <p:txBody>
          <a:bodyPr wrap="square" rtlCol="0">
            <a:spAutoFit/>
          </a:bodyPr>
          <a:lstStyle/>
          <a:p>
            <a:r>
              <a:rPr lang="hr-HR" dirty="0" smtClean="0">
                <a:solidFill>
                  <a:srgbClr val="FF0000"/>
                </a:solidFill>
                <a:latin typeface="Segoe UI" panose="020B0502040204020203" pitchFamily="34" charset="0"/>
                <a:cs typeface="Segoe UI" panose="020B0502040204020203" pitchFamily="34" charset="0"/>
              </a:rPr>
              <a:t>Izvješće 2017.g</a:t>
            </a:r>
            <a:r>
              <a:rPr lang="hr-HR" dirty="0" smtClean="0">
                <a:solidFill>
                  <a:srgbClr val="FF0000"/>
                </a:solidFill>
              </a:rPr>
              <a:t>.</a:t>
            </a:r>
            <a:endParaRPr lang="hr-HR" dirty="0">
              <a:solidFill>
                <a:srgbClr val="FF0000"/>
              </a:solidFill>
            </a:endParaRPr>
          </a:p>
        </p:txBody>
      </p:sp>
      <p:pic>
        <p:nvPicPr>
          <p:cNvPr id="5" name="Picture 4"/>
          <p:cNvPicPr>
            <a:picLocks noChangeAspect="1"/>
          </p:cNvPicPr>
          <p:nvPr/>
        </p:nvPicPr>
        <p:blipFill>
          <a:blip r:embed="rId3"/>
          <a:stretch>
            <a:fillRect/>
          </a:stretch>
        </p:blipFill>
        <p:spPr>
          <a:xfrm>
            <a:off x="1037964" y="4397999"/>
            <a:ext cx="7727665" cy="1039298"/>
          </a:xfrm>
          <a:prstGeom prst="rect">
            <a:avLst/>
          </a:prstGeom>
        </p:spPr>
      </p:pic>
      <p:sp>
        <p:nvSpPr>
          <p:cNvPr id="8" name="Oval 7"/>
          <p:cNvSpPr/>
          <p:nvPr/>
        </p:nvSpPr>
        <p:spPr>
          <a:xfrm>
            <a:off x="3945924" y="3393989"/>
            <a:ext cx="724930" cy="362465"/>
          </a:xfrm>
          <a:prstGeom prst="ellipse">
            <a:avLst/>
          </a:prstGeom>
          <a:solidFill>
            <a:srgbClr val="FF0000">
              <a:alpha val="2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Oval 9"/>
          <p:cNvSpPr/>
          <p:nvPr/>
        </p:nvSpPr>
        <p:spPr>
          <a:xfrm>
            <a:off x="2508418" y="5138577"/>
            <a:ext cx="724930" cy="362465"/>
          </a:xfrm>
          <a:prstGeom prst="ellipse">
            <a:avLst/>
          </a:prstGeom>
          <a:solidFill>
            <a:srgbClr val="FF0000">
              <a:alpha val="2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2" name="Straight Arrow Connector 11"/>
          <p:cNvCxnSpPr>
            <a:stCxn id="8" idx="4"/>
            <a:endCxn id="10" idx="0"/>
          </p:cNvCxnSpPr>
          <p:nvPr/>
        </p:nvCxnSpPr>
        <p:spPr>
          <a:xfrm flipH="1">
            <a:off x="2870883" y="3756454"/>
            <a:ext cx="1437506" cy="13821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5565" y="5545929"/>
            <a:ext cx="7714738" cy="369332"/>
          </a:xfrm>
          <a:prstGeom prst="rect">
            <a:avLst/>
          </a:prstGeom>
          <a:noFill/>
        </p:spPr>
        <p:txBody>
          <a:bodyPr wrap="square" rtlCol="0">
            <a:spAutoFit/>
          </a:bodyPr>
          <a:lstStyle/>
          <a:p>
            <a:r>
              <a:rPr lang="hr-HR" dirty="0" smtClean="0"/>
              <a:t>Nije registrirana nabava/uvoz ! Koliko je stvarno stanje zaliha! Inspekcija ??</a:t>
            </a:r>
            <a:endParaRPr lang="hr-HR" dirty="0"/>
          </a:p>
        </p:txBody>
      </p:sp>
    </p:spTree>
    <p:extLst>
      <p:ext uri="{BB962C8B-B14F-4D97-AF65-F5344CB8AC3E}">
        <p14:creationId xmlns:p14="http://schemas.microsoft.com/office/powerpoint/2010/main" val="1400829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784223" y="670698"/>
            <a:ext cx="8216087" cy="48197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2.5. </a:t>
            </a:r>
            <a:r>
              <a:rPr lang="hr-HR" altLang="en-US" dirty="0" smtClean="0">
                <a:latin typeface="Segoe UI" panose="020B0502040204020203" pitchFamily="34" charset="0"/>
                <a:ea typeface="Segoe Black" charset="0"/>
                <a:cs typeface="Segoe UI" panose="020B0502040204020203" pitchFamily="34" charset="0"/>
              </a:rPr>
              <a:t>Razlike u stanju </a:t>
            </a:r>
            <a:r>
              <a:rPr lang="hr-HR" altLang="en-US" dirty="0" err="1" smtClean="0">
                <a:latin typeface="Segoe UI" panose="020B0502040204020203" pitchFamily="34" charset="0"/>
                <a:ea typeface="Segoe Black" charset="0"/>
                <a:cs typeface="Segoe UI" panose="020B0502040204020203" pitchFamily="34" charset="0"/>
              </a:rPr>
              <a:t>zaliha_slučaj</a:t>
            </a:r>
            <a:r>
              <a:rPr lang="hr-HR" altLang="en-US" dirty="0" smtClean="0">
                <a:latin typeface="Segoe UI" panose="020B0502040204020203" pitchFamily="34" charset="0"/>
                <a:ea typeface="Segoe Black" charset="0"/>
                <a:cs typeface="Segoe UI" panose="020B0502040204020203" pitchFamily="34" charset="0"/>
              </a:rPr>
              <a:t> „</a:t>
            </a:r>
            <a:r>
              <a:rPr lang="hr-HR" altLang="en-US" dirty="0" err="1" smtClean="0">
                <a:latin typeface="Segoe UI" panose="020B0502040204020203" pitchFamily="34" charset="0"/>
                <a:ea typeface="Segoe Black" charset="0"/>
                <a:cs typeface="Segoe UI" panose="020B0502040204020203" pitchFamily="34" charset="0"/>
              </a:rPr>
              <a:t>a”_nastavak</a:t>
            </a:r>
            <a:r>
              <a:rPr lang="hr-HR" altLang="en-US" dirty="0" smtClean="0">
                <a:latin typeface="Segoe UI" panose="020B0502040204020203" pitchFamily="34" charset="0"/>
                <a:ea typeface="Segoe Black" charset="0"/>
                <a:cs typeface="Segoe UI" panose="020B0502040204020203" pitchFamily="34" charset="0"/>
              </a:rPr>
              <a:t>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„A”;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2/5</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4" name="Rectangle 3"/>
          <p:cNvSpPr/>
          <p:nvPr/>
        </p:nvSpPr>
        <p:spPr>
          <a:xfrm>
            <a:off x="755283" y="1287348"/>
            <a:ext cx="7954830" cy="590931"/>
          </a:xfrm>
          <a:prstGeom prst="rect">
            <a:avLst/>
          </a:prstGeom>
        </p:spPr>
        <p:txBody>
          <a:bodyPr wrap="square">
            <a:spAutoFit/>
          </a:bodyPr>
          <a:lstStyle/>
          <a:p>
            <a:pPr marL="228600" lvl="0" indent="-228600" eaLnBrk="0" fontAlgn="base" hangingPunct="0">
              <a:lnSpc>
                <a:spcPct val="90000"/>
              </a:lnSpc>
              <a:spcBef>
                <a:spcPts val="1000"/>
              </a:spcBef>
              <a:spcAft>
                <a:spcPct val="0"/>
              </a:spcAft>
              <a:buFont typeface="Arial" charset="0"/>
              <a:buChar char="•"/>
              <a:defRPr/>
            </a:pPr>
            <a:r>
              <a:rPr kumimoji="0" lang="hr-HR" altLang="sr-Latn-RS" b="0" i="0" u="none" strike="noStrike" kern="0" cap="none" spc="0" normalizeH="0" baseline="0" noProof="0" dirty="0" smtClean="0">
                <a:ln>
                  <a:noFill/>
                </a:ln>
                <a:solidFill>
                  <a:prstClr val="black"/>
                </a:solidFill>
                <a:effectLst/>
                <a:uLnTx/>
                <a:uFillTx/>
                <a:latin typeface="Segoe UI" pitchFamily="34" charset="0"/>
                <a:cs typeface="Segoe UI" pitchFamily="34" charset="0"/>
              </a:rPr>
              <a:t>Nadležno tijelo analizira povijesne podatke te traži obrazloženje od operatera:</a:t>
            </a:r>
          </a:p>
        </p:txBody>
      </p:sp>
      <p:pic>
        <p:nvPicPr>
          <p:cNvPr id="14" name="Picture 13"/>
          <p:cNvPicPr>
            <a:picLocks noChangeAspect="1"/>
          </p:cNvPicPr>
          <p:nvPr/>
        </p:nvPicPr>
        <p:blipFill>
          <a:blip r:embed="rId2"/>
          <a:stretch>
            <a:fillRect/>
          </a:stretch>
        </p:blipFill>
        <p:spPr>
          <a:xfrm>
            <a:off x="1209407" y="1923412"/>
            <a:ext cx="7365717" cy="1987484"/>
          </a:xfrm>
          <a:prstGeom prst="rect">
            <a:avLst/>
          </a:prstGeom>
        </p:spPr>
      </p:pic>
      <p:sp>
        <p:nvSpPr>
          <p:cNvPr id="15" name="Rectangle 14"/>
          <p:cNvSpPr/>
          <p:nvPr/>
        </p:nvSpPr>
        <p:spPr>
          <a:xfrm>
            <a:off x="1010009" y="3956030"/>
            <a:ext cx="7659561" cy="830997"/>
          </a:xfrm>
          <a:prstGeom prst="rect">
            <a:avLst/>
          </a:prstGeom>
        </p:spPr>
        <p:txBody>
          <a:bodyPr wrap="square">
            <a:spAutoFit/>
          </a:bodyPr>
          <a:lstStyle/>
          <a:p>
            <a:pPr>
              <a:spcAft>
                <a:spcPts val="0"/>
              </a:spcAft>
            </a:pPr>
            <a:r>
              <a:rPr lang="hr-HR" sz="1600" dirty="0">
                <a:latin typeface="Segoe UI" panose="020B0502040204020203" pitchFamily="34" charset="0"/>
                <a:ea typeface="Calibri" panose="020F0502020204030204" pitchFamily="34" charset="0"/>
                <a:cs typeface="Segoe UI" panose="020B0502040204020203" pitchFamily="34" charset="0"/>
              </a:rPr>
              <a:t>Vidljivo je da se ne slažu podaci</a:t>
            </a:r>
            <a:r>
              <a:rPr lang="hr-HR" sz="1600" dirty="0" smtClean="0">
                <a:latin typeface="Segoe UI" panose="020B0502040204020203" pitchFamily="34" charset="0"/>
                <a:ea typeface="Calibri" panose="020F0502020204030204" pitchFamily="34" charset="0"/>
                <a:cs typeface="Segoe UI" panose="020B0502040204020203" pitchFamily="34" charset="0"/>
              </a:rPr>
              <a:t>:</a:t>
            </a:r>
            <a:r>
              <a:rPr lang="hr-HR" sz="1600" dirty="0">
                <a:latin typeface="Segoe UI" panose="020B0502040204020203" pitchFamily="34" charset="0"/>
                <a:ea typeface="Calibri" panose="020F0502020204030204" pitchFamily="34" charset="0"/>
                <a:cs typeface="Segoe UI" panose="020B0502040204020203" pitchFamily="34" charset="0"/>
              </a:rPr>
              <a:t> </a:t>
            </a:r>
          </a:p>
          <a:p>
            <a:pPr marL="342900" lvl="0" indent="-342900">
              <a:spcAft>
                <a:spcPts val="0"/>
              </a:spcAft>
              <a:buFont typeface="Segoe UI" panose="020B0502040204020203" pitchFamily="34" charset="0"/>
              <a:buChar char="-"/>
            </a:pPr>
            <a:r>
              <a:rPr lang="hr-HR" sz="1600" dirty="0">
                <a:latin typeface="Segoe UI" panose="020B0502040204020203" pitchFamily="34" charset="0"/>
                <a:ea typeface="Calibri" panose="020F0502020204030204" pitchFamily="34" charset="0"/>
                <a:cs typeface="Segoe UI" panose="020B0502040204020203" pitchFamily="34" charset="0"/>
              </a:rPr>
              <a:t>kraj 2013._početak 2014. (moralo bi biti isto)</a:t>
            </a:r>
          </a:p>
          <a:p>
            <a:pPr marL="342900" lvl="0" indent="-342900">
              <a:spcAft>
                <a:spcPts val="0"/>
              </a:spcAft>
              <a:buFont typeface="Segoe UI" panose="020B0502040204020203" pitchFamily="34" charset="0"/>
              <a:buChar char="-"/>
            </a:pPr>
            <a:r>
              <a:rPr lang="hr-HR" sz="1600" dirty="0">
                <a:latin typeface="Segoe UI" panose="020B0502040204020203" pitchFamily="34" charset="0"/>
                <a:ea typeface="Calibri" panose="020F0502020204030204" pitchFamily="34" charset="0"/>
                <a:cs typeface="Segoe UI" panose="020B0502040204020203" pitchFamily="34" charset="0"/>
              </a:rPr>
              <a:t>kraj 2016._početak 2017. (moralo bi biti isto</a:t>
            </a:r>
            <a:r>
              <a:rPr lang="hr-HR" sz="1600" dirty="0" smtClean="0">
                <a:latin typeface="Segoe UI" panose="020B0502040204020203" pitchFamily="34" charset="0"/>
                <a:ea typeface="Calibri" panose="020F0502020204030204" pitchFamily="34" charset="0"/>
                <a:cs typeface="Segoe UI" panose="020B0502040204020203" pitchFamily="34" charset="0"/>
              </a:rPr>
              <a:t>)</a:t>
            </a:r>
            <a:endParaRPr lang="hr-HR" sz="16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6" name="Rectangle 15"/>
          <p:cNvSpPr/>
          <p:nvPr/>
        </p:nvSpPr>
        <p:spPr>
          <a:xfrm>
            <a:off x="719733" y="4838666"/>
            <a:ext cx="8193607" cy="1323439"/>
          </a:xfrm>
          <a:prstGeom prst="rect">
            <a:avLst/>
          </a:prstGeom>
        </p:spPr>
        <p:txBody>
          <a:bodyPr wrap="square">
            <a:spAutoFit/>
          </a:bodyPr>
          <a:lstStyle/>
          <a:p>
            <a:pPr>
              <a:spcAft>
                <a:spcPts val="0"/>
              </a:spcAft>
            </a:pPr>
            <a:r>
              <a:rPr lang="hr-HR" sz="1600" dirty="0" smtClean="0">
                <a:solidFill>
                  <a:srgbClr val="FF0000"/>
                </a:solidFill>
                <a:latin typeface="Segoe UI" panose="020B0502040204020203" pitchFamily="34" charset="0"/>
                <a:ea typeface="Calibri" panose="020F0502020204030204" pitchFamily="34" charset="0"/>
                <a:cs typeface="Segoe UI" panose="020B0502040204020203" pitchFamily="34" charset="0"/>
              </a:rPr>
              <a:t>Odgovor operatera:</a:t>
            </a:r>
          </a:p>
          <a:p>
            <a:pPr>
              <a:spcAft>
                <a:spcPts val="0"/>
              </a:spcAft>
            </a:pPr>
            <a:r>
              <a:rPr lang="hr-HR" sz="1600" dirty="0" smtClean="0">
                <a:solidFill>
                  <a:srgbClr val="20487B"/>
                </a:solidFill>
                <a:latin typeface="Segoe UI" panose="020B0502040204020203" pitchFamily="34" charset="0"/>
                <a:ea typeface="Calibri" panose="020F0502020204030204" pitchFamily="34" charset="0"/>
                <a:cs typeface="Segoe UI" panose="020B0502040204020203" pitchFamily="34" charset="0"/>
              </a:rPr>
              <a:t>Došlo </a:t>
            </a:r>
            <a:r>
              <a:rPr lang="hr-HR" sz="1600" dirty="0">
                <a:solidFill>
                  <a:srgbClr val="20487B"/>
                </a:solidFill>
                <a:latin typeface="Segoe UI" panose="020B0502040204020203" pitchFamily="34" charset="0"/>
                <a:ea typeface="Calibri" panose="020F0502020204030204" pitchFamily="34" charset="0"/>
                <a:cs typeface="Segoe UI" panose="020B0502040204020203" pitchFamily="34" charset="0"/>
              </a:rPr>
              <a:t>je do pogreške pri unosu podataka za 2017. godinu, upisano je stanje u tis. litara umjesto u tonama. Budući da se stanje zaliha vodi u SAP-u litrama, isto je upisano u izvješće bez prethodnog preračunavanja u tone. Ukoliko 38,6 pomnožimo sa </a:t>
            </a:r>
            <a:r>
              <a:rPr lang="hr-HR" sz="1600" dirty="0" smtClean="0">
                <a:solidFill>
                  <a:srgbClr val="20487B"/>
                </a:solidFill>
                <a:latin typeface="Segoe UI" panose="020B0502040204020203" pitchFamily="34" charset="0"/>
                <a:ea typeface="Calibri" panose="020F0502020204030204" pitchFamily="34" charset="0"/>
                <a:cs typeface="Segoe UI" panose="020B0502040204020203" pitchFamily="34" charset="0"/>
              </a:rPr>
              <a:t>0,86; </a:t>
            </a:r>
            <a:r>
              <a:rPr lang="hr-HR" sz="1600" dirty="0">
                <a:solidFill>
                  <a:srgbClr val="20487B"/>
                </a:solidFill>
                <a:latin typeface="Segoe UI" panose="020B0502040204020203" pitchFamily="34" charset="0"/>
                <a:ea typeface="Calibri" panose="020F0502020204030204" pitchFamily="34" charset="0"/>
                <a:cs typeface="Segoe UI" panose="020B0502040204020203" pitchFamily="34" charset="0"/>
              </a:rPr>
              <a:t>dobijemo upravo 33,2t. Iduće godine ćemo pripaziti i korigirati stanja zaliha.</a:t>
            </a:r>
            <a:endParaRPr lang="hr-HR" sz="16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231202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784223" y="638497"/>
            <a:ext cx="8216087" cy="34536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2.5. </a:t>
            </a:r>
            <a:r>
              <a:rPr lang="hr-HR" altLang="en-US" dirty="0" smtClean="0">
                <a:latin typeface="Segoe UI" panose="020B0502040204020203" pitchFamily="34" charset="0"/>
                <a:ea typeface="Segoe Black" charset="0"/>
                <a:cs typeface="Segoe UI" panose="020B0502040204020203" pitchFamily="34" charset="0"/>
              </a:rPr>
              <a:t>Razlike u stanju </a:t>
            </a:r>
            <a:r>
              <a:rPr lang="hr-HR" altLang="en-US" dirty="0" err="1" smtClean="0">
                <a:latin typeface="Segoe UI" panose="020B0502040204020203" pitchFamily="34" charset="0"/>
                <a:ea typeface="Segoe Black" charset="0"/>
                <a:cs typeface="Segoe UI" panose="020B0502040204020203" pitchFamily="34" charset="0"/>
              </a:rPr>
              <a:t>zaliha_slučaj</a:t>
            </a:r>
            <a:r>
              <a:rPr lang="hr-HR" altLang="en-US" dirty="0" smtClean="0">
                <a:latin typeface="Segoe UI" panose="020B0502040204020203" pitchFamily="34" charset="0"/>
                <a:ea typeface="Segoe Black" charset="0"/>
                <a:cs typeface="Segoe UI" panose="020B0502040204020203" pitchFamily="34" charset="0"/>
              </a:rPr>
              <a:t> „b”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„A”;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3/5</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1779373" y="1124795"/>
            <a:ext cx="7099386" cy="2133600"/>
          </a:xfrm>
          <a:prstGeom prst="rect">
            <a:avLst/>
          </a:prstGeom>
          <a:ln w="25400">
            <a:solidFill>
              <a:srgbClr val="FF0000"/>
            </a:solidFill>
          </a:ln>
        </p:spPr>
      </p:pic>
      <p:sp>
        <p:nvSpPr>
          <p:cNvPr id="7" name="TextBox 6"/>
          <p:cNvSpPr txBox="1"/>
          <p:nvPr/>
        </p:nvSpPr>
        <p:spPr>
          <a:xfrm>
            <a:off x="687509" y="1007140"/>
            <a:ext cx="1481997" cy="338554"/>
          </a:xfrm>
          <a:prstGeom prst="rect">
            <a:avLst/>
          </a:prstGeom>
          <a:solidFill>
            <a:schemeClr val="bg1"/>
          </a:solidFill>
          <a:ln w="25400">
            <a:solidFill>
              <a:srgbClr val="FF0000"/>
            </a:solidFill>
          </a:ln>
        </p:spPr>
        <p:txBody>
          <a:bodyPr wrap="square" rtlCol="0">
            <a:spAutoFit/>
          </a:bodyPr>
          <a:lstStyle/>
          <a:p>
            <a:r>
              <a:rPr lang="hr-HR" sz="1600" dirty="0" smtClean="0">
                <a:solidFill>
                  <a:srgbClr val="FF0000"/>
                </a:solidFill>
                <a:latin typeface="Segoe UI" panose="020B0502040204020203" pitchFamily="34" charset="0"/>
                <a:cs typeface="Segoe UI" panose="020B0502040204020203" pitchFamily="34" charset="0"/>
              </a:rPr>
              <a:t>Verificirano:</a:t>
            </a:r>
            <a:endParaRPr lang="hr-HR" sz="1600" dirty="0">
              <a:solidFill>
                <a:srgbClr val="FF0000"/>
              </a:solidFill>
              <a:latin typeface="Segoe UI" panose="020B0502040204020203" pitchFamily="34" charset="0"/>
              <a:cs typeface="Segoe UI" panose="020B0502040204020203" pitchFamily="34" charset="0"/>
            </a:endParaRPr>
          </a:p>
        </p:txBody>
      </p:sp>
      <p:sp>
        <p:nvSpPr>
          <p:cNvPr id="12" name="TextBox 11"/>
          <p:cNvSpPr txBox="1"/>
          <p:nvPr/>
        </p:nvSpPr>
        <p:spPr>
          <a:xfrm>
            <a:off x="784223" y="4187220"/>
            <a:ext cx="3777399" cy="923330"/>
          </a:xfrm>
          <a:prstGeom prst="rect">
            <a:avLst/>
          </a:prstGeom>
          <a:solidFill>
            <a:schemeClr val="bg1"/>
          </a:solidFill>
          <a:ln w="19050">
            <a:solidFill>
              <a:schemeClr val="accent1"/>
            </a:solidFill>
          </a:ln>
        </p:spPr>
        <p:txBody>
          <a:bodyPr wrap="square" rtlCol="0">
            <a:spAutoFit/>
          </a:bodyPr>
          <a:lstStyle/>
          <a:p>
            <a:r>
              <a:rPr lang="hr-HR" dirty="0" smtClean="0">
                <a:solidFill>
                  <a:srgbClr val="FF0000"/>
                </a:solidFill>
              </a:rPr>
              <a:t>Nadležno tijelo: </a:t>
            </a:r>
          </a:p>
          <a:p>
            <a:pPr marL="342900" indent="-342900">
              <a:buAutoNum type="arabicPeriod"/>
            </a:pPr>
            <a:r>
              <a:rPr lang="hr-HR" dirty="0" smtClean="0"/>
              <a:t>Provjera povijesnog stanja zaliha</a:t>
            </a:r>
          </a:p>
          <a:p>
            <a:pPr marL="342900" indent="-342900">
              <a:buAutoNum type="arabicPeriod"/>
            </a:pPr>
            <a:r>
              <a:rPr lang="hr-HR" dirty="0" smtClean="0"/>
              <a:t>Pravilna popuna obrasca</a:t>
            </a:r>
            <a:endParaRPr lang="hr-HR" dirty="0"/>
          </a:p>
        </p:txBody>
      </p:sp>
      <p:sp>
        <p:nvSpPr>
          <p:cNvPr id="8" name="Oval 7"/>
          <p:cNvSpPr/>
          <p:nvPr/>
        </p:nvSpPr>
        <p:spPr>
          <a:xfrm>
            <a:off x="6936259" y="1829490"/>
            <a:ext cx="560173" cy="270621"/>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Oval 16"/>
          <p:cNvSpPr/>
          <p:nvPr/>
        </p:nvSpPr>
        <p:spPr>
          <a:xfrm>
            <a:off x="6936259" y="1456393"/>
            <a:ext cx="560173" cy="270621"/>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6" name="Picture 25"/>
          <p:cNvPicPr>
            <a:picLocks noChangeAspect="1"/>
          </p:cNvPicPr>
          <p:nvPr/>
        </p:nvPicPr>
        <p:blipFill>
          <a:blip r:embed="rId3"/>
          <a:stretch>
            <a:fillRect/>
          </a:stretch>
        </p:blipFill>
        <p:spPr>
          <a:xfrm>
            <a:off x="1017266" y="5110550"/>
            <a:ext cx="7645047" cy="987638"/>
          </a:xfrm>
          <a:prstGeom prst="rect">
            <a:avLst/>
          </a:prstGeom>
        </p:spPr>
      </p:pic>
      <p:sp>
        <p:nvSpPr>
          <p:cNvPr id="27" name="TextBox 26"/>
          <p:cNvSpPr txBox="1"/>
          <p:nvPr/>
        </p:nvSpPr>
        <p:spPr>
          <a:xfrm>
            <a:off x="6806470" y="5062667"/>
            <a:ext cx="2006386" cy="1083403"/>
          </a:xfrm>
          <a:prstGeom prst="rect">
            <a:avLst/>
          </a:prstGeom>
          <a:gradFill>
            <a:gsLst>
              <a:gs pos="2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hr-HR" dirty="0"/>
          </a:p>
        </p:txBody>
      </p:sp>
      <p:sp>
        <p:nvSpPr>
          <p:cNvPr id="2" name="TextBox 1"/>
          <p:cNvSpPr txBox="1"/>
          <p:nvPr/>
        </p:nvSpPr>
        <p:spPr>
          <a:xfrm>
            <a:off x="731746" y="3408161"/>
            <a:ext cx="8321040" cy="553998"/>
          </a:xfrm>
          <a:prstGeom prst="rect">
            <a:avLst/>
          </a:prstGeom>
          <a:noFill/>
          <a:ln w="19050">
            <a:solidFill>
              <a:schemeClr val="tx1"/>
            </a:solidFill>
          </a:ln>
        </p:spPr>
        <p:txBody>
          <a:bodyPr wrap="square" rtlCol="0">
            <a:spAutoFit/>
          </a:bodyPr>
          <a:lstStyle/>
          <a:p>
            <a:r>
              <a:rPr lang="hr-HR" sz="1600" dirty="0" smtClean="0">
                <a:latin typeface="Segoe UI" panose="020B0502040204020203" pitchFamily="34" charset="0"/>
                <a:cs typeface="Segoe UI" panose="020B0502040204020203" pitchFamily="34" charset="0"/>
              </a:rPr>
              <a:t>Izostao automatski izračun PA  po formuli: </a:t>
            </a:r>
            <a:r>
              <a:rPr lang="hr-HR" sz="1400" dirty="0" smtClean="0">
                <a:solidFill>
                  <a:srgbClr val="FF0000"/>
                </a:solidFill>
                <a:latin typeface="Segoe UI" panose="020B0502040204020203" pitchFamily="34" charset="0"/>
                <a:cs typeface="Segoe UI" panose="020B0502040204020203" pitchFamily="34" charset="0"/>
              </a:rPr>
              <a:t>PA = </a:t>
            </a:r>
            <a:r>
              <a:rPr lang="hr-HR" sz="1400" dirty="0" err="1" smtClean="0">
                <a:solidFill>
                  <a:srgbClr val="FF0000"/>
                </a:solidFill>
                <a:latin typeface="Segoe UI" panose="020B0502040204020203" pitchFamily="34" charset="0"/>
                <a:cs typeface="Segoe UI" panose="020B0502040204020203" pitchFamily="34" charset="0"/>
              </a:rPr>
              <a:t>Zalihe_poč</a:t>
            </a:r>
            <a:r>
              <a:rPr lang="hr-HR" sz="1400" dirty="0" smtClean="0">
                <a:solidFill>
                  <a:srgbClr val="FF0000"/>
                </a:solidFill>
                <a:latin typeface="Segoe UI" panose="020B0502040204020203" pitchFamily="34" charset="0"/>
                <a:cs typeface="Segoe UI" panose="020B0502040204020203" pitchFamily="34" charset="0"/>
              </a:rPr>
              <a:t> – </a:t>
            </a:r>
            <a:r>
              <a:rPr lang="hr-HR" sz="1400" dirty="0" err="1" smtClean="0">
                <a:solidFill>
                  <a:srgbClr val="FF0000"/>
                </a:solidFill>
                <a:latin typeface="Segoe UI" panose="020B0502040204020203" pitchFamily="34" charset="0"/>
                <a:cs typeface="Segoe UI" panose="020B0502040204020203" pitchFamily="34" charset="0"/>
              </a:rPr>
              <a:t>Zalihe_završetak</a:t>
            </a:r>
            <a:r>
              <a:rPr lang="hr-HR" sz="1400" dirty="0" smtClean="0">
                <a:solidFill>
                  <a:srgbClr val="FF0000"/>
                </a:solidFill>
                <a:latin typeface="Segoe UI" panose="020B0502040204020203" pitchFamily="34" charset="0"/>
                <a:cs typeface="Segoe UI" panose="020B0502040204020203" pitchFamily="34" charset="0"/>
              </a:rPr>
              <a:t> + Uvoz – Izvoz </a:t>
            </a:r>
            <a:r>
              <a:rPr lang="hr-HR" sz="1400" dirty="0" smtClean="0">
                <a:latin typeface="Segoe UI" panose="020B0502040204020203" pitchFamily="34" charset="0"/>
                <a:cs typeface="Segoe UI" panose="020B0502040204020203" pitchFamily="34" charset="0"/>
              </a:rPr>
              <a:t>Ručna provjera nije potvrdila upisani podatak u iznosu od 140,51 t !                  </a:t>
            </a:r>
            <a:endParaRPr lang="hr-HR"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01991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05841" y="312147"/>
            <a:ext cx="7465059" cy="1438276"/>
          </a:xfrm>
        </p:spPr>
        <p:txBody>
          <a:bodyPr/>
          <a:lstStyle/>
          <a:p>
            <a:r>
              <a:rPr lang="pl-PL" dirty="0">
                <a:latin typeface="Segoe UI Light" panose="020B0502040204020203" pitchFamily="34" charset="0"/>
                <a:cs typeface="Segoe UI Light" panose="020B0502040204020203" pitchFamily="34" charset="0"/>
              </a:rPr>
              <a:t>Nalaz verifikatora za ETS-postrojenja 2017./2016.</a:t>
            </a:r>
            <a:endParaRPr lang="en-US" dirty="0">
              <a:latin typeface="Segoe UI Light" panose="020B0502040204020203" pitchFamily="34" charset="0"/>
              <a:cs typeface="Segoe UI Light" panose="020B050204020402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926092"/>
            <a:ext cx="73564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47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784223" y="638497"/>
            <a:ext cx="8216087" cy="34536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2.5. </a:t>
            </a:r>
            <a:r>
              <a:rPr lang="hr-HR" altLang="en-US" dirty="0" smtClean="0">
                <a:latin typeface="Segoe UI" panose="020B0502040204020203" pitchFamily="34" charset="0"/>
                <a:ea typeface="Segoe Black" charset="0"/>
                <a:cs typeface="Segoe UI" panose="020B0502040204020203" pitchFamily="34" charset="0"/>
              </a:rPr>
              <a:t>Razlike u stanju </a:t>
            </a:r>
            <a:r>
              <a:rPr lang="hr-HR" altLang="en-US" dirty="0" err="1" smtClean="0">
                <a:latin typeface="Segoe UI" panose="020B0502040204020203" pitchFamily="34" charset="0"/>
                <a:ea typeface="Segoe Black" charset="0"/>
                <a:cs typeface="Segoe UI" panose="020B0502040204020203" pitchFamily="34" charset="0"/>
              </a:rPr>
              <a:t>zaliha_slučaj</a:t>
            </a:r>
            <a:r>
              <a:rPr lang="hr-HR" altLang="en-US" dirty="0" smtClean="0">
                <a:latin typeface="Segoe UI" panose="020B0502040204020203" pitchFamily="34" charset="0"/>
                <a:ea typeface="Segoe Black" charset="0"/>
                <a:cs typeface="Segoe UI" panose="020B0502040204020203" pitchFamily="34" charset="0"/>
              </a:rPr>
              <a:t> „</a:t>
            </a:r>
            <a:r>
              <a:rPr lang="hr-HR" altLang="en-US" dirty="0" err="1" smtClean="0">
                <a:latin typeface="Segoe UI" panose="020B0502040204020203" pitchFamily="34" charset="0"/>
                <a:ea typeface="Segoe Black" charset="0"/>
                <a:cs typeface="Segoe UI" panose="020B0502040204020203" pitchFamily="34" charset="0"/>
              </a:rPr>
              <a:t>b”_nastavak</a:t>
            </a:r>
            <a:r>
              <a:rPr lang="hr-HR" altLang="en-US" dirty="0" smtClean="0">
                <a:latin typeface="Segoe UI" panose="020B0502040204020203" pitchFamily="34" charset="0"/>
                <a:ea typeface="Segoe Black" charset="0"/>
                <a:cs typeface="Segoe UI" panose="020B0502040204020203" pitchFamily="34" charset="0"/>
              </a:rPr>
              <a:t>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„A”;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4/5</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1779373" y="1124795"/>
            <a:ext cx="7099386" cy="2133600"/>
          </a:xfrm>
          <a:prstGeom prst="rect">
            <a:avLst/>
          </a:prstGeom>
          <a:ln w="25400">
            <a:solidFill>
              <a:srgbClr val="FF0000"/>
            </a:solidFill>
          </a:ln>
        </p:spPr>
      </p:pic>
      <p:pic>
        <p:nvPicPr>
          <p:cNvPr id="5" name="Picture 4"/>
          <p:cNvPicPr>
            <a:picLocks noChangeAspect="1"/>
          </p:cNvPicPr>
          <p:nvPr/>
        </p:nvPicPr>
        <p:blipFill>
          <a:blip r:embed="rId3"/>
          <a:stretch>
            <a:fillRect/>
          </a:stretch>
        </p:blipFill>
        <p:spPr>
          <a:xfrm>
            <a:off x="1779373" y="3486978"/>
            <a:ext cx="7220937" cy="2361001"/>
          </a:xfrm>
          <a:prstGeom prst="rect">
            <a:avLst/>
          </a:prstGeom>
          <a:ln>
            <a:solidFill>
              <a:schemeClr val="accent1"/>
            </a:solidFill>
          </a:ln>
        </p:spPr>
      </p:pic>
      <p:sp>
        <p:nvSpPr>
          <p:cNvPr id="7" name="TextBox 6"/>
          <p:cNvSpPr txBox="1"/>
          <p:nvPr/>
        </p:nvSpPr>
        <p:spPr>
          <a:xfrm>
            <a:off x="687509" y="1007140"/>
            <a:ext cx="1481997" cy="338554"/>
          </a:xfrm>
          <a:prstGeom prst="rect">
            <a:avLst/>
          </a:prstGeom>
          <a:solidFill>
            <a:schemeClr val="bg1"/>
          </a:solidFill>
          <a:ln w="25400">
            <a:solidFill>
              <a:srgbClr val="FF0000"/>
            </a:solidFill>
          </a:ln>
        </p:spPr>
        <p:txBody>
          <a:bodyPr wrap="square" rtlCol="0">
            <a:spAutoFit/>
          </a:bodyPr>
          <a:lstStyle/>
          <a:p>
            <a:r>
              <a:rPr lang="hr-HR" sz="1600" dirty="0" smtClean="0">
                <a:solidFill>
                  <a:srgbClr val="FF0000"/>
                </a:solidFill>
                <a:latin typeface="Segoe UI" panose="020B0502040204020203" pitchFamily="34" charset="0"/>
                <a:cs typeface="Segoe UI" panose="020B0502040204020203" pitchFamily="34" charset="0"/>
              </a:rPr>
              <a:t>Verificirano:</a:t>
            </a:r>
            <a:endParaRPr lang="hr-HR" sz="1600" dirty="0">
              <a:solidFill>
                <a:srgbClr val="FF0000"/>
              </a:solidFill>
              <a:latin typeface="Segoe UI" panose="020B0502040204020203" pitchFamily="34" charset="0"/>
              <a:cs typeface="Segoe UI" panose="020B0502040204020203" pitchFamily="34" charset="0"/>
            </a:endParaRPr>
          </a:p>
        </p:txBody>
      </p:sp>
      <p:sp>
        <p:nvSpPr>
          <p:cNvPr id="12" name="TextBox 11"/>
          <p:cNvSpPr txBox="1"/>
          <p:nvPr/>
        </p:nvSpPr>
        <p:spPr>
          <a:xfrm>
            <a:off x="679271" y="3486978"/>
            <a:ext cx="1355476" cy="646331"/>
          </a:xfrm>
          <a:prstGeom prst="rect">
            <a:avLst/>
          </a:prstGeom>
          <a:solidFill>
            <a:schemeClr val="bg1"/>
          </a:solidFill>
          <a:ln w="19050">
            <a:solidFill>
              <a:schemeClr val="accent1"/>
            </a:solidFill>
          </a:ln>
        </p:spPr>
        <p:txBody>
          <a:bodyPr wrap="square" rtlCol="0">
            <a:spAutoFit/>
          </a:bodyPr>
          <a:lstStyle/>
          <a:p>
            <a:r>
              <a:rPr lang="hr-HR" dirty="0" smtClean="0">
                <a:solidFill>
                  <a:srgbClr val="FF0000"/>
                </a:solidFill>
              </a:rPr>
              <a:t>Nadležno tijelo:</a:t>
            </a:r>
            <a:endParaRPr lang="hr-HR" dirty="0">
              <a:solidFill>
                <a:srgbClr val="FF0000"/>
              </a:solidFill>
            </a:endParaRPr>
          </a:p>
        </p:txBody>
      </p:sp>
      <p:sp>
        <p:nvSpPr>
          <p:cNvPr id="8" name="Oval 7"/>
          <p:cNvSpPr/>
          <p:nvPr/>
        </p:nvSpPr>
        <p:spPr>
          <a:xfrm>
            <a:off x="6936259" y="1829490"/>
            <a:ext cx="560173" cy="270621"/>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Oval 16"/>
          <p:cNvSpPr/>
          <p:nvPr/>
        </p:nvSpPr>
        <p:spPr>
          <a:xfrm>
            <a:off x="6936259" y="1456393"/>
            <a:ext cx="560173" cy="270621"/>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Oval 17"/>
          <p:cNvSpPr/>
          <p:nvPr/>
        </p:nvSpPr>
        <p:spPr>
          <a:xfrm>
            <a:off x="6796216" y="4019254"/>
            <a:ext cx="560173" cy="270621"/>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Oval 18"/>
          <p:cNvSpPr/>
          <p:nvPr/>
        </p:nvSpPr>
        <p:spPr>
          <a:xfrm>
            <a:off x="6140921" y="4279501"/>
            <a:ext cx="560173" cy="270621"/>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4" name="Straight Arrow Connector 3"/>
          <p:cNvCxnSpPr/>
          <p:nvPr/>
        </p:nvCxnSpPr>
        <p:spPr>
          <a:xfrm>
            <a:off x="1145059" y="5214551"/>
            <a:ext cx="1680519" cy="47779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574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784223" y="638497"/>
            <a:ext cx="8216087" cy="34536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2.5. </a:t>
            </a:r>
            <a:r>
              <a:rPr lang="hr-HR" altLang="en-US" dirty="0" smtClean="0">
                <a:latin typeface="Segoe UI" panose="020B0502040204020203" pitchFamily="34" charset="0"/>
                <a:ea typeface="Segoe Black" charset="0"/>
                <a:cs typeface="Segoe UI" panose="020B0502040204020203" pitchFamily="34" charset="0"/>
              </a:rPr>
              <a:t>Razlike u stanju </a:t>
            </a:r>
            <a:r>
              <a:rPr lang="hr-HR" altLang="en-US" dirty="0" err="1" smtClean="0">
                <a:latin typeface="Segoe UI" panose="020B0502040204020203" pitchFamily="34" charset="0"/>
                <a:ea typeface="Segoe Black" charset="0"/>
                <a:cs typeface="Segoe UI" panose="020B0502040204020203" pitchFamily="34" charset="0"/>
              </a:rPr>
              <a:t>zaliha_slučaj</a:t>
            </a:r>
            <a:r>
              <a:rPr lang="hr-HR" altLang="en-US" dirty="0" smtClean="0">
                <a:latin typeface="Segoe UI" panose="020B0502040204020203" pitchFamily="34" charset="0"/>
                <a:ea typeface="Segoe Black" charset="0"/>
                <a:cs typeface="Segoe UI" panose="020B0502040204020203" pitchFamily="34" charset="0"/>
              </a:rPr>
              <a:t> „</a:t>
            </a:r>
            <a:r>
              <a:rPr lang="hr-HR" altLang="en-US" dirty="0" err="1" smtClean="0">
                <a:latin typeface="Segoe UI" panose="020B0502040204020203" pitchFamily="34" charset="0"/>
                <a:ea typeface="Segoe Black" charset="0"/>
                <a:cs typeface="Segoe UI" panose="020B0502040204020203" pitchFamily="34" charset="0"/>
              </a:rPr>
              <a:t>b”_nastavak</a:t>
            </a:r>
            <a:r>
              <a:rPr lang="hr-HR" altLang="en-US" dirty="0" smtClean="0">
                <a:latin typeface="Segoe UI" panose="020B0502040204020203" pitchFamily="34" charset="0"/>
                <a:ea typeface="Segoe Black" charset="0"/>
                <a:cs typeface="Segoe UI" panose="020B0502040204020203" pitchFamily="34" charset="0"/>
              </a:rPr>
              <a:t>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„A”; „C”)</a:t>
            </a:r>
            <a:r>
              <a:rPr lang="hr-HR" altLang="en-US" dirty="0" smtClean="0">
                <a:latin typeface="Segoe UI" panose="020B0502040204020203" pitchFamily="34" charset="0"/>
                <a:ea typeface="Segoe Black" charset="0"/>
                <a:cs typeface="Segoe UI" panose="020B0502040204020203" pitchFamily="34" charset="0"/>
              </a:rPr>
              <a:t>_</a:t>
            </a:r>
            <a:r>
              <a:rPr lang="hr-HR" altLang="en-US" dirty="0" smtClean="0">
                <a:solidFill>
                  <a:prstClr val="black"/>
                </a:solidFill>
                <a:latin typeface="Segoe UI" panose="020B0502040204020203" pitchFamily="34" charset="0"/>
                <a:ea typeface="Segoe Black" charset="0"/>
                <a:cs typeface="Segoe UI" panose="020B0502040204020203" pitchFamily="34" charset="0"/>
              </a:rPr>
              <a:t>5/5</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837768" y="2462547"/>
            <a:ext cx="7702378" cy="158038"/>
          </a:xfrm>
          <a:prstGeom prst="rect">
            <a:avLst/>
          </a:prstGeom>
        </p:spPr>
      </p:pic>
      <p:pic>
        <p:nvPicPr>
          <p:cNvPr id="13" name="Picture 12"/>
          <p:cNvPicPr>
            <a:picLocks noChangeAspect="1"/>
          </p:cNvPicPr>
          <p:nvPr/>
        </p:nvPicPr>
        <p:blipFill>
          <a:blip r:embed="rId3"/>
          <a:stretch>
            <a:fillRect/>
          </a:stretch>
        </p:blipFill>
        <p:spPr>
          <a:xfrm>
            <a:off x="941202" y="2695879"/>
            <a:ext cx="7644713" cy="986976"/>
          </a:xfrm>
          <a:prstGeom prst="rect">
            <a:avLst/>
          </a:prstGeom>
        </p:spPr>
      </p:pic>
      <p:pic>
        <p:nvPicPr>
          <p:cNvPr id="14" name="Picture 13"/>
          <p:cNvPicPr>
            <a:picLocks noChangeAspect="1"/>
          </p:cNvPicPr>
          <p:nvPr/>
        </p:nvPicPr>
        <p:blipFill>
          <a:blip r:embed="rId4"/>
          <a:stretch>
            <a:fillRect/>
          </a:stretch>
        </p:blipFill>
        <p:spPr>
          <a:xfrm>
            <a:off x="2269751" y="3963726"/>
            <a:ext cx="6169687" cy="1731414"/>
          </a:xfrm>
          <a:prstGeom prst="rect">
            <a:avLst/>
          </a:prstGeom>
        </p:spPr>
      </p:pic>
      <p:pic>
        <p:nvPicPr>
          <p:cNvPr id="15" name="Picture 14"/>
          <p:cNvPicPr>
            <a:picLocks noChangeAspect="1"/>
          </p:cNvPicPr>
          <p:nvPr/>
        </p:nvPicPr>
        <p:blipFill>
          <a:blip r:embed="rId5"/>
          <a:stretch>
            <a:fillRect/>
          </a:stretch>
        </p:blipFill>
        <p:spPr>
          <a:xfrm>
            <a:off x="1236026" y="3865831"/>
            <a:ext cx="1432684" cy="493819"/>
          </a:xfrm>
          <a:prstGeom prst="rect">
            <a:avLst/>
          </a:prstGeom>
        </p:spPr>
      </p:pic>
      <p:pic>
        <p:nvPicPr>
          <p:cNvPr id="16" name="Picture 15"/>
          <p:cNvPicPr>
            <a:picLocks noChangeAspect="1"/>
          </p:cNvPicPr>
          <p:nvPr/>
        </p:nvPicPr>
        <p:blipFill>
          <a:blip r:embed="rId6"/>
          <a:stretch>
            <a:fillRect/>
          </a:stretch>
        </p:blipFill>
        <p:spPr>
          <a:xfrm>
            <a:off x="3170055" y="4286792"/>
            <a:ext cx="695004" cy="310923"/>
          </a:xfrm>
          <a:prstGeom prst="rect">
            <a:avLst/>
          </a:prstGeom>
        </p:spPr>
      </p:pic>
      <p:sp>
        <p:nvSpPr>
          <p:cNvPr id="21" name="TextBox 20"/>
          <p:cNvSpPr txBox="1"/>
          <p:nvPr/>
        </p:nvSpPr>
        <p:spPr>
          <a:xfrm>
            <a:off x="864971" y="1079242"/>
            <a:ext cx="7797174" cy="1200329"/>
          </a:xfrm>
          <a:prstGeom prst="rect">
            <a:avLst/>
          </a:prstGeom>
          <a:noFill/>
        </p:spPr>
        <p:txBody>
          <a:bodyPr wrap="square" rtlCol="0">
            <a:spAutoFit/>
          </a:bodyPr>
          <a:lstStyle/>
          <a:p>
            <a:r>
              <a:rPr lang="hr-HR" dirty="0" smtClean="0"/>
              <a:t>Operater nakon obavijesti o novoutvrđenoj emisiji dostavio očitanje o izmijenjenom iznosu početnog stanja zalihe tj. umjesto 5,5 t u 8,67 t. Uz pravilno  popunjeni obrazac uz </a:t>
            </a:r>
            <a:r>
              <a:rPr lang="hr-HR" dirty="0" err="1" smtClean="0"/>
              <a:t>prihvatanje</a:t>
            </a:r>
            <a:r>
              <a:rPr lang="hr-HR" dirty="0" smtClean="0"/>
              <a:t> stanja zalihe koje se razlikuje od relevantnog verificiranog u 2016.g. emisije odgovaraju verificiranom iznosu ??!!</a:t>
            </a:r>
            <a:endParaRPr lang="hr-HR" dirty="0"/>
          </a:p>
        </p:txBody>
      </p:sp>
      <p:sp>
        <p:nvSpPr>
          <p:cNvPr id="22" name="Oval 21"/>
          <p:cNvSpPr/>
          <p:nvPr/>
        </p:nvSpPr>
        <p:spPr>
          <a:xfrm>
            <a:off x="5049794" y="3168104"/>
            <a:ext cx="420130" cy="279891"/>
          </a:xfrm>
          <a:prstGeom prst="ellipse">
            <a:avLst/>
          </a:prstGeom>
          <a:solidFill>
            <a:schemeClr val="accent1">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4" name="Straight Arrow Connector 23"/>
          <p:cNvCxnSpPr>
            <a:stCxn id="22" idx="4"/>
          </p:cNvCxnSpPr>
          <p:nvPr/>
        </p:nvCxnSpPr>
        <p:spPr>
          <a:xfrm flipH="1">
            <a:off x="3702435" y="3447995"/>
            <a:ext cx="1557424" cy="8388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14397" y="5833540"/>
            <a:ext cx="7914474" cy="369332"/>
          </a:xfrm>
          <a:prstGeom prst="rect">
            <a:avLst/>
          </a:prstGeom>
          <a:noFill/>
        </p:spPr>
        <p:txBody>
          <a:bodyPr wrap="square" rtlCol="0">
            <a:spAutoFit/>
          </a:bodyPr>
          <a:lstStyle/>
          <a:p>
            <a:r>
              <a:rPr lang="hr-HR" dirty="0" smtClean="0">
                <a:solidFill>
                  <a:srgbClr val="FF0000"/>
                </a:solidFill>
              </a:rPr>
              <a:t>Pitanje retrogradnog ispravka podataka o stanju zaliha??</a:t>
            </a:r>
            <a:endParaRPr lang="hr-HR" dirty="0">
              <a:solidFill>
                <a:srgbClr val="FF0000"/>
              </a:solidFill>
            </a:endParaRPr>
          </a:p>
        </p:txBody>
      </p:sp>
    </p:spTree>
    <p:extLst>
      <p:ext uri="{BB962C8B-B14F-4D97-AF65-F5344CB8AC3E}">
        <p14:creationId xmlns:p14="http://schemas.microsoft.com/office/powerpoint/2010/main" val="108226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7" name="Text Placeholder 2"/>
          <p:cNvSpPr>
            <a:spLocks noGrp="1"/>
          </p:cNvSpPr>
          <p:nvPr>
            <p:ph type="body" idx="1"/>
          </p:nvPr>
        </p:nvSpPr>
        <p:spPr>
          <a:xfrm>
            <a:off x="1148537" y="2958387"/>
            <a:ext cx="7093762" cy="481969"/>
          </a:xfrm>
        </p:spPr>
        <p:txBody>
          <a:bodyPr/>
          <a:lstStyle/>
          <a:p>
            <a:pPr lvl="0" algn="ctr" fontAlgn="base">
              <a:lnSpc>
                <a:spcPct val="100000"/>
              </a:lnSpc>
              <a:spcBef>
                <a:spcPct val="0"/>
              </a:spcBef>
              <a:spcAft>
                <a:spcPct val="0"/>
              </a:spcAft>
            </a:pPr>
            <a:r>
              <a:rPr lang="hr-HR" altLang="en-US" dirty="0">
                <a:solidFill>
                  <a:prstClr val="black"/>
                </a:solidFill>
                <a:latin typeface="Segoe UI" panose="020B0502040204020203" pitchFamily="34" charset="0"/>
                <a:ea typeface="Segoe Black" charset="0"/>
                <a:cs typeface="Segoe UI" panose="020B0502040204020203" pitchFamily="34" charset="0"/>
              </a:rPr>
              <a:t>2.6. </a:t>
            </a:r>
            <a:r>
              <a:rPr lang="hr-HR" altLang="en-US" dirty="0">
                <a:latin typeface="Segoe UI" panose="020B0502040204020203" pitchFamily="34" charset="0"/>
                <a:ea typeface="Segoe Black" charset="0"/>
                <a:cs typeface="Segoe UI" panose="020B0502040204020203" pitchFamily="34" charset="0"/>
              </a:rPr>
              <a:t>List H, toč. 14 iz Izvješća i podaci u NEC obrascu</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Tree>
    <p:extLst>
      <p:ext uri="{BB962C8B-B14F-4D97-AF65-F5344CB8AC3E}">
        <p14:creationId xmlns:p14="http://schemas.microsoft.com/office/powerpoint/2010/main" val="4190269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382562"/>
            <a:ext cx="8321040" cy="515363"/>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6" name="Text Placeholder 2"/>
          <p:cNvSpPr>
            <a:spLocks noGrp="1"/>
          </p:cNvSpPr>
          <p:nvPr>
            <p:ph type="body" idx="1"/>
          </p:nvPr>
        </p:nvSpPr>
        <p:spPr>
          <a:xfrm>
            <a:off x="784223" y="897925"/>
            <a:ext cx="8216087" cy="443111"/>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2.6. </a:t>
            </a:r>
            <a:r>
              <a:rPr lang="hr-HR" altLang="en-US" dirty="0">
                <a:latin typeface="Segoe UI" panose="020B0502040204020203" pitchFamily="34" charset="0"/>
                <a:ea typeface="Segoe Black" charset="0"/>
                <a:cs typeface="Segoe UI" panose="020B0502040204020203" pitchFamily="34" charset="0"/>
              </a:rPr>
              <a:t>List H, </a:t>
            </a:r>
            <a:r>
              <a:rPr lang="hr-HR" altLang="en-US" dirty="0" err="1">
                <a:latin typeface="Segoe UI" panose="020B0502040204020203" pitchFamily="34" charset="0"/>
                <a:ea typeface="Segoe Black" charset="0"/>
                <a:cs typeface="Segoe UI" panose="020B0502040204020203" pitchFamily="34" charset="0"/>
              </a:rPr>
              <a:t>toč</a:t>
            </a:r>
            <a:r>
              <a:rPr lang="hr-HR" altLang="en-US" dirty="0">
                <a:latin typeface="Segoe UI" panose="020B0502040204020203" pitchFamily="34" charset="0"/>
                <a:ea typeface="Segoe Black" charset="0"/>
                <a:cs typeface="Segoe UI" panose="020B0502040204020203" pitchFamily="34" charset="0"/>
              </a:rPr>
              <a:t>. 14 iz Izvješća i podaci u NEC </a:t>
            </a:r>
            <a:r>
              <a:rPr lang="hr-HR" altLang="en-US" dirty="0" smtClean="0">
                <a:latin typeface="Segoe UI" panose="020B0502040204020203" pitchFamily="34" charset="0"/>
                <a:ea typeface="Segoe Black" charset="0"/>
                <a:cs typeface="Segoe UI" panose="020B0502040204020203" pitchFamily="34" charset="0"/>
              </a:rPr>
              <a:t>obrascu </a:t>
            </a:r>
            <a:r>
              <a:rPr lang="hr-HR" altLang="en-US" dirty="0" smtClean="0">
                <a:solidFill>
                  <a:srgbClr val="FF0000"/>
                </a:solidFill>
                <a:latin typeface="Segoe UI" panose="020B0502040204020203" pitchFamily="34" charset="0"/>
                <a:ea typeface="Segoe Black" charset="0"/>
                <a:cs typeface="Segoe UI" panose="020B0502040204020203" pitchFamily="34" charset="0"/>
              </a:rPr>
              <a:t>(nalaz „C”)</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Rectangle 1"/>
          <p:cNvSpPr/>
          <p:nvPr/>
        </p:nvSpPr>
        <p:spPr>
          <a:xfrm>
            <a:off x="784222" y="1443841"/>
            <a:ext cx="8216087" cy="4247317"/>
          </a:xfrm>
          <a:prstGeom prst="rect">
            <a:avLst/>
          </a:prstGeom>
        </p:spPr>
        <p:txBody>
          <a:bodyPr wrap="square">
            <a:spAutoFit/>
          </a:bodyPr>
          <a:lstStyle/>
          <a:p>
            <a:pPr marL="285750" indent="-285750">
              <a:buFontTx/>
              <a:buChar char="-"/>
            </a:pPr>
            <a:r>
              <a:rPr lang="hr-HR" dirty="0">
                <a:latin typeface="Segoe UI" panose="020B0502040204020203" pitchFamily="34" charset="0"/>
                <a:cs typeface="Segoe UI" panose="020B0502040204020203" pitchFamily="34" charset="0"/>
              </a:rPr>
              <a:t>N</a:t>
            </a:r>
            <a:r>
              <a:rPr lang="hr-HR" dirty="0" smtClean="0">
                <a:latin typeface="Segoe UI" panose="020B0502040204020203" pitchFamily="34" charset="0"/>
                <a:cs typeface="Segoe UI" panose="020B0502040204020203" pitchFamily="34" charset="0"/>
              </a:rPr>
              <a:t>isu </a:t>
            </a:r>
            <a:r>
              <a:rPr lang="hr-HR" dirty="0">
                <a:latin typeface="Segoe UI" panose="020B0502040204020203" pitchFamily="34" charset="0"/>
                <a:cs typeface="Segoe UI" panose="020B0502040204020203" pitchFamily="34" charset="0"/>
              </a:rPr>
              <a:t>navedena </a:t>
            </a:r>
            <a:r>
              <a:rPr lang="hr-HR" dirty="0" smtClean="0">
                <a:latin typeface="Segoe UI" panose="020B0502040204020203" pitchFamily="34" charset="0"/>
                <a:cs typeface="Segoe UI" panose="020B0502040204020203" pitchFamily="34" charset="0"/>
              </a:rPr>
              <a:t>sva </a:t>
            </a:r>
            <a:r>
              <a:rPr lang="hr-HR" dirty="0" err="1" smtClean="0">
                <a:latin typeface="Segoe UI" panose="020B0502040204020203" pitchFamily="34" charset="0"/>
                <a:cs typeface="Segoe UI" panose="020B0502040204020203" pitchFamily="34" charset="0"/>
              </a:rPr>
              <a:t>podpostrojenja</a:t>
            </a:r>
            <a:r>
              <a:rPr lang="hr-HR" dirty="0" smtClean="0">
                <a:latin typeface="Segoe UI" panose="020B0502040204020203" pitchFamily="34" charset="0"/>
                <a:cs typeface="Segoe UI" panose="020B0502040204020203" pitchFamily="34" charset="0"/>
              </a:rPr>
              <a:t> (npr. ne navode se </a:t>
            </a:r>
            <a:r>
              <a:rPr lang="hr-HR" dirty="0" err="1" smtClean="0">
                <a:latin typeface="Segoe UI" panose="020B0502040204020203" pitchFamily="34" charset="0"/>
                <a:cs typeface="Segoe UI" panose="020B0502040204020203" pitchFamily="34" charset="0"/>
              </a:rPr>
              <a:t>podpostrojena</a:t>
            </a:r>
            <a:r>
              <a:rPr lang="hr-HR" dirty="0" smtClean="0">
                <a:latin typeface="Segoe UI" panose="020B0502040204020203" pitchFamily="34" charset="0"/>
                <a:cs typeface="Segoe UI" panose="020B0502040204020203" pitchFamily="34" charset="0"/>
              </a:rPr>
              <a:t> za gorivo CL i </a:t>
            </a:r>
            <a:r>
              <a:rPr lang="hr-HR" dirty="0" err="1" smtClean="0">
                <a:latin typeface="Segoe UI" panose="020B0502040204020203" pitchFamily="34" charset="0"/>
                <a:cs typeface="Segoe UI" panose="020B0502040204020203" pitchFamily="34" charset="0"/>
              </a:rPr>
              <a:t>non</a:t>
            </a:r>
            <a:r>
              <a:rPr lang="hr-HR" dirty="0" smtClean="0">
                <a:latin typeface="Segoe UI" panose="020B0502040204020203" pitchFamily="34" charset="0"/>
                <a:cs typeface="Segoe UI" panose="020B0502040204020203" pitchFamily="34" charset="0"/>
              </a:rPr>
              <a:t>-CL).</a:t>
            </a:r>
            <a:r>
              <a:rPr lang="hr-HR" dirty="0">
                <a:latin typeface="Segoe UI" panose="020B0502040204020203" pitchFamily="34" charset="0"/>
                <a:cs typeface="Segoe UI" panose="020B0502040204020203" pitchFamily="34" charset="0"/>
              </a:rPr>
              <a:t> </a:t>
            </a:r>
            <a:endParaRPr lang="hr-HR" dirty="0" smtClean="0">
              <a:latin typeface="Segoe UI" panose="020B0502040204020203" pitchFamily="34" charset="0"/>
              <a:cs typeface="Segoe UI" panose="020B0502040204020203" pitchFamily="34" charset="0"/>
            </a:endParaRPr>
          </a:p>
          <a:p>
            <a:pPr marL="285750" indent="-285750">
              <a:buFontTx/>
              <a:buChar char="-"/>
            </a:pPr>
            <a:r>
              <a:rPr lang="hr-HR" dirty="0" smtClean="0">
                <a:latin typeface="Segoe UI" panose="020B0502040204020203" pitchFamily="34" charset="0"/>
                <a:cs typeface="Segoe UI" panose="020B0502040204020203" pitchFamily="34" charset="0"/>
              </a:rPr>
              <a:t>Svi </a:t>
            </a:r>
            <a:r>
              <a:rPr lang="hr-HR" dirty="0">
                <a:latin typeface="Segoe UI" panose="020B0502040204020203" pitchFamily="34" charset="0"/>
                <a:cs typeface="Segoe UI" panose="020B0502040204020203" pitchFamily="34" charset="0"/>
              </a:rPr>
              <a:t>TJ iz izgaranja goriva pripisani su  </a:t>
            </a:r>
            <a:r>
              <a:rPr lang="hr-HR" dirty="0" err="1">
                <a:latin typeface="Segoe UI" panose="020B0502040204020203" pitchFamily="34" charset="0"/>
                <a:cs typeface="Segoe UI" panose="020B0502040204020203" pitchFamily="34" charset="0"/>
              </a:rPr>
              <a:t>podpostrojenju</a:t>
            </a:r>
            <a:r>
              <a:rPr lang="hr-HR" dirty="0">
                <a:latin typeface="Segoe UI" panose="020B0502040204020203" pitchFamily="34" charset="0"/>
                <a:cs typeface="Segoe UI" panose="020B0502040204020203" pitchFamily="34" charset="0"/>
              </a:rPr>
              <a:t> za toplinu-CL a istovremeno nisu navedeni TJ za  dva </a:t>
            </a:r>
            <a:r>
              <a:rPr lang="hr-HR" dirty="0" err="1">
                <a:latin typeface="Segoe UI" panose="020B0502040204020203" pitchFamily="34" charset="0"/>
                <a:cs typeface="Segoe UI" panose="020B0502040204020203" pitchFamily="34" charset="0"/>
              </a:rPr>
              <a:t>podpostrojenja</a:t>
            </a:r>
            <a:r>
              <a:rPr lang="hr-HR" dirty="0">
                <a:latin typeface="Segoe UI" panose="020B0502040204020203" pitchFamily="34" charset="0"/>
                <a:cs typeface="Segoe UI" panose="020B0502040204020203" pitchFamily="34" charset="0"/>
              </a:rPr>
              <a:t> za gorivo.</a:t>
            </a:r>
          </a:p>
          <a:p>
            <a:pPr marL="285750" indent="-285750">
              <a:buFontTx/>
              <a:buChar char="-"/>
            </a:pPr>
            <a:r>
              <a:rPr lang="hr-HR" dirty="0" smtClean="0">
                <a:latin typeface="Segoe UI" panose="020B0502040204020203" pitchFamily="34" charset="0"/>
                <a:cs typeface="Segoe UI" panose="020B0502040204020203" pitchFamily="34" charset="0"/>
              </a:rPr>
              <a:t>Proizvedena </a:t>
            </a:r>
            <a:r>
              <a:rPr lang="hr-HR" dirty="0">
                <a:latin typeface="Segoe UI" panose="020B0502040204020203" pitchFamily="34" charset="0"/>
                <a:cs typeface="Segoe UI" panose="020B0502040204020203" pitchFamily="34" charset="0"/>
              </a:rPr>
              <a:t>toplina  u TJ označena </a:t>
            </a:r>
            <a:r>
              <a:rPr lang="hr-HR" dirty="0" smtClean="0">
                <a:latin typeface="Segoe UI" panose="020B0502040204020203" pitchFamily="34" charset="0"/>
                <a:cs typeface="Segoe UI" panose="020B0502040204020203" pitchFamily="34" charset="0"/>
              </a:rPr>
              <a:t>je kao „Toplina </a:t>
            </a:r>
            <a:r>
              <a:rPr lang="hr-HR" dirty="0">
                <a:latin typeface="Segoe UI" panose="020B0502040204020203" pitchFamily="34" charset="0"/>
                <a:cs typeface="Segoe UI" panose="020B0502040204020203" pitchFamily="34" charset="0"/>
              </a:rPr>
              <a:t>prijavljena u N&amp;C </a:t>
            </a:r>
            <a:r>
              <a:rPr lang="hr-HR" dirty="0" smtClean="0">
                <a:latin typeface="Segoe UI" panose="020B0502040204020203" pitchFamily="34" charset="0"/>
                <a:cs typeface="Segoe UI" panose="020B0502040204020203" pitchFamily="34" charset="0"/>
              </a:rPr>
              <a:t>obrascu”  </a:t>
            </a:r>
            <a:r>
              <a:rPr lang="hr-HR" dirty="0">
                <a:latin typeface="Segoe UI" panose="020B0502040204020203" pitchFamily="34" charset="0"/>
                <a:cs typeface="Segoe UI" panose="020B0502040204020203" pitchFamily="34" charset="0"/>
              </a:rPr>
              <a:t>što ne odgovara propisanoj </a:t>
            </a:r>
            <a:r>
              <a:rPr lang="hr-HR" dirty="0" smtClean="0">
                <a:latin typeface="Segoe UI" panose="020B0502040204020203" pitchFamily="34" charset="0"/>
                <a:cs typeface="Segoe UI" panose="020B0502040204020203" pitchFamily="34" charset="0"/>
              </a:rPr>
              <a:t>terminologiji (radi se o podatku koji se odnosi </a:t>
            </a:r>
            <a:r>
              <a:rPr lang="hr-HR" dirty="0">
                <a:latin typeface="Segoe UI" panose="020B0502040204020203" pitchFamily="34" charset="0"/>
                <a:cs typeface="Segoe UI" panose="020B0502040204020203" pitchFamily="34" charset="0"/>
              </a:rPr>
              <a:t>na  </a:t>
            </a:r>
            <a:r>
              <a:rPr lang="hr-HR" dirty="0" err="1">
                <a:latin typeface="Segoe UI" panose="020B0502040204020203" pitchFamily="34" charset="0"/>
                <a:cs typeface="Segoe UI" panose="020B0502040204020203" pitchFamily="34" charset="0"/>
              </a:rPr>
              <a:t>podpostrojenje</a:t>
            </a:r>
            <a:r>
              <a:rPr lang="hr-HR" dirty="0">
                <a:latin typeface="Segoe UI" panose="020B0502040204020203" pitchFamily="34" charset="0"/>
                <a:cs typeface="Segoe UI" panose="020B0502040204020203" pitchFamily="34" charset="0"/>
              </a:rPr>
              <a:t> za </a:t>
            </a:r>
            <a:r>
              <a:rPr lang="hr-HR" dirty="0" smtClean="0">
                <a:latin typeface="Segoe UI" panose="020B0502040204020203" pitchFamily="34" charset="0"/>
                <a:cs typeface="Segoe UI" panose="020B0502040204020203" pitchFamily="34" charset="0"/>
              </a:rPr>
              <a:t>toplinu-CL).  </a:t>
            </a:r>
          </a:p>
          <a:p>
            <a:pPr marL="285750" indent="-285750">
              <a:buFontTx/>
              <a:buChar char="-"/>
            </a:pPr>
            <a:r>
              <a:rPr lang="hr-HR" dirty="0" smtClean="0">
                <a:latin typeface="Segoe UI" panose="020B0502040204020203" pitchFamily="34" charset="0"/>
                <a:cs typeface="Segoe UI" panose="020B0502040204020203" pitchFamily="34" charset="0"/>
              </a:rPr>
              <a:t>Za više postrojenja (</a:t>
            </a:r>
            <a:r>
              <a:rPr lang="hr-HR" dirty="0">
                <a:latin typeface="Segoe UI" panose="020B0502040204020203" pitchFamily="34" charset="0"/>
                <a:cs typeface="Segoe UI" panose="020B0502040204020203" pitchFamily="34" charset="0"/>
              </a:rPr>
              <a:t>6 postrojenja) </a:t>
            </a:r>
            <a:r>
              <a:rPr lang="hr-HR" dirty="0" smtClean="0">
                <a:latin typeface="Segoe UI" panose="020B0502040204020203" pitchFamily="34" charset="0"/>
                <a:cs typeface="Segoe UI" panose="020B0502040204020203" pitchFamily="34" charset="0"/>
              </a:rPr>
              <a:t>nisu </a:t>
            </a:r>
            <a:r>
              <a:rPr lang="hr-HR" dirty="0">
                <a:latin typeface="Segoe UI" panose="020B0502040204020203" pitchFamily="34" charset="0"/>
                <a:cs typeface="Segoe UI" panose="020B0502040204020203" pitchFamily="34" charset="0"/>
              </a:rPr>
              <a:t>iskazane razine aktivnosti po </a:t>
            </a:r>
            <a:r>
              <a:rPr lang="hr-HR" dirty="0" err="1" smtClean="0">
                <a:latin typeface="Segoe UI" panose="020B0502040204020203" pitchFamily="34" charset="0"/>
                <a:cs typeface="Segoe UI" panose="020B0502040204020203" pitchFamily="34" charset="0"/>
              </a:rPr>
              <a:t>podpostrojenjima</a:t>
            </a:r>
            <a:r>
              <a:rPr lang="hr-HR" dirty="0" smtClean="0">
                <a:latin typeface="Segoe UI" panose="020B0502040204020203" pitchFamily="34" charset="0"/>
                <a:cs typeface="Segoe UI" panose="020B0502040204020203" pitchFamily="34" charset="0"/>
              </a:rPr>
              <a:t> (npr. </a:t>
            </a:r>
            <a:r>
              <a:rPr lang="hr-HR" dirty="0" err="1" smtClean="0">
                <a:latin typeface="Segoe UI" panose="020B0502040204020203" pitchFamily="34" charset="0"/>
                <a:cs typeface="Segoe UI" panose="020B0502040204020203" pitchFamily="34" charset="0"/>
              </a:rPr>
              <a:t>Podpostrojenje</a:t>
            </a:r>
            <a:r>
              <a:rPr lang="hr-HR" dirty="0" smtClean="0">
                <a:latin typeface="Segoe UI" panose="020B0502040204020203" pitchFamily="34" charset="0"/>
                <a:cs typeface="Segoe UI" panose="020B0502040204020203" pitchFamily="34" charset="0"/>
              </a:rPr>
              <a:t> </a:t>
            </a:r>
            <a:r>
              <a:rPr lang="hr-HR" dirty="0">
                <a:latin typeface="Segoe UI" panose="020B0502040204020203" pitchFamily="34" charset="0"/>
                <a:cs typeface="Segoe UI" panose="020B0502040204020203" pitchFamily="34" charset="0"/>
              </a:rPr>
              <a:t>s referentnom vrijednosti </a:t>
            </a:r>
            <a:r>
              <a:rPr lang="hr-HR" dirty="0" smtClean="0">
                <a:latin typeface="Segoe UI" panose="020B0502040204020203" pitchFamily="34" charset="0"/>
                <a:cs typeface="Segoe UI" panose="020B0502040204020203" pitchFamily="34" charset="0"/>
              </a:rPr>
              <a:t>za toplinu uz </a:t>
            </a:r>
            <a:r>
              <a:rPr lang="hr-HR" dirty="0">
                <a:latin typeface="Segoe UI" panose="020B0502040204020203" pitchFamily="34" charset="0"/>
                <a:cs typeface="Segoe UI" panose="020B0502040204020203" pitchFamily="34" charset="0"/>
              </a:rPr>
              <a:t>istjecanje ugljika i </a:t>
            </a:r>
            <a:r>
              <a:rPr lang="hr-HR" dirty="0" err="1">
                <a:latin typeface="Segoe UI" panose="020B0502040204020203" pitchFamily="34" charset="0"/>
                <a:cs typeface="Segoe UI" panose="020B0502040204020203" pitchFamily="34" charset="0"/>
              </a:rPr>
              <a:t>Podpostrojenje</a:t>
            </a:r>
            <a:r>
              <a:rPr lang="hr-HR" dirty="0">
                <a:latin typeface="Segoe UI" panose="020B0502040204020203" pitchFamily="34" charset="0"/>
                <a:cs typeface="Segoe UI" panose="020B0502040204020203" pitchFamily="34" charset="0"/>
              </a:rPr>
              <a:t> s referentnom vrijednosti za toplinu bez istjecanja ugljika) već po proizvodu (toplinska energija i tehnološka para) što otežava usporedbu navedenog podatka s podatkom u NE&amp;C obrascu. </a:t>
            </a:r>
            <a:endParaRPr lang="hr-HR" dirty="0" smtClean="0">
              <a:latin typeface="Segoe UI" panose="020B0502040204020203" pitchFamily="34" charset="0"/>
              <a:cs typeface="Segoe UI" panose="020B0502040204020203" pitchFamily="34" charset="0"/>
            </a:endParaRPr>
          </a:p>
          <a:p>
            <a:pPr marL="285750" indent="-285750">
              <a:buFontTx/>
              <a:buChar char="-"/>
            </a:pPr>
            <a:r>
              <a:rPr lang="hr-HR" dirty="0" smtClean="0">
                <a:latin typeface="Segoe UI" panose="020B0502040204020203" pitchFamily="34" charset="0"/>
                <a:cs typeface="Segoe UI" panose="020B0502040204020203" pitchFamily="34" charset="0"/>
              </a:rPr>
              <a:t>Iskazana razina </a:t>
            </a:r>
            <a:r>
              <a:rPr lang="hr-HR" dirty="0">
                <a:latin typeface="Segoe UI" panose="020B0502040204020203" pitchFamily="34" charset="0"/>
                <a:cs typeface="Segoe UI" panose="020B0502040204020203" pitchFamily="34" charset="0"/>
              </a:rPr>
              <a:t>aktivnosti za </a:t>
            </a:r>
            <a:r>
              <a:rPr lang="hr-HR" dirty="0" err="1">
                <a:latin typeface="Segoe UI" panose="020B0502040204020203" pitchFamily="34" charset="0"/>
                <a:cs typeface="Segoe UI" panose="020B0502040204020203" pitchFamily="34" charset="0"/>
              </a:rPr>
              <a:t>podpostrojenje</a:t>
            </a:r>
            <a:r>
              <a:rPr lang="hr-HR" dirty="0">
                <a:latin typeface="Segoe UI" panose="020B0502040204020203" pitchFamily="34" charset="0"/>
                <a:cs typeface="Segoe UI" panose="020B0502040204020203" pitchFamily="34" charset="0"/>
              </a:rPr>
              <a:t> s referentnom vrijednosti za proizvod </a:t>
            </a:r>
            <a:r>
              <a:rPr lang="hr-HR" dirty="0" smtClean="0">
                <a:latin typeface="Segoe UI" panose="020B0502040204020203" pitchFamily="34" charset="0"/>
                <a:cs typeface="Segoe UI" panose="020B0502040204020203" pitchFamily="34" charset="0"/>
              </a:rPr>
              <a:t>se razlikuje </a:t>
            </a:r>
            <a:r>
              <a:rPr lang="hr-HR" dirty="0">
                <a:latin typeface="Segoe UI" panose="020B0502040204020203" pitchFamily="34" charset="0"/>
                <a:cs typeface="Segoe UI" panose="020B0502040204020203" pitchFamily="34" charset="0"/>
              </a:rPr>
              <a:t>se od podatka dostavljenog od operatera za NE&amp;C </a:t>
            </a:r>
            <a:r>
              <a:rPr lang="hr-HR" dirty="0" smtClean="0">
                <a:latin typeface="Segoe UI" panose="020B0502040204020203" pitchFamily="34" charset="0"/>
                <a:cs typeface="Segoe UI" panose="020B0502040204020203" pitchFamily="34" charset="0"/>
              </a:rPr>
              <a:t>obrazac.</a:t>
            </a:r>
          </a:p>
        </p:txBody>
      </p:sp>
    </p:spTree>
    <p:extLst>
      <p:ext uri="{BB962C8B-B14F-4D97-AF65-F5344CB8AC3E}">
        <p14:creationId xmlns:p14="http://schemas.microsoft.com/office/powerpoint/2010/main" val="1585808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800" dirty="0">
                <a:latin typeface="Segoe UI Light" panose="020B0502040204020203" pitchFamily="34" charset="0"/>
                <a:cs typeface="Segoe UI Light" panose="020B0502040204020203" pitchFamily="34" charset="0"/>
              </a:rPr>
              <a:t>4</a:t>
            </a:r>
            <a:r>
              <a:rPr lang="pl-PL" sz="2800" dirty="0" smtClean="0">
                <a:latin typeface="Segoe UI Light" panose="020B0502040204020203" pitchFamily="34" charset="0"/>
                <a:cs typeface="Segoe UI Light" panose="020B0502040204020203" pitchFamily="34" charset="0"/>
              </a:rPr>
              <a:t>. ZAKLJUČCI_Godišnje izvješće o emisijama</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00215" y="881448"/>
            <a:ext cx="7901417" cy="4670853"/>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hr-HR" altLang="sr-Latn-RS" sz="1600" b="0" dirty="0" smtClean="0">
                <a:latin typeface="Segoe UI" panose="020B0502040204020203" pitchFamily="34" charset="0"/>
                <a:cs typeface="Segoe UI" panose="020B0502040204020203" pitchFamily="34" charset="0"/>
              </a:rPr>
              <a:t>Ukupni broj nesukladnosti i preporuka poboljšanja utvrđen pri provjeri Godišnjeg izvješća o emisijama stakleničkih plinova za 2017.g. od strane verifikatora </a:t>
            </a:r>
            <a:r>
              <a:rPr lang="hr-HR" altLang="sr-Latn-RS" sz="1600" b="0" dirty="0">
                <a:latin typeface="Segoe UI" panose="020B0502040204020203" pitchFamily="34" charset="0"/>
                <a:cs typeface="Segoe UI" panose="020B0502040204020203" pitchFamily="34" charset="0"/>
              </a:rPr>
              <a:t>(61 slučaj) </a:t>
            </a:r>
            <a:r>
              <a:rPr lang="hr-HR" altLang="sr-Latn-RS" sz="1600" b="0" dirty="0" smtClean="0">
                <a:latin typeface="Segoe UI" panose="020B0502040204020203" pitchFamily="34" charset="0"/>
                <a:cs typeface="Segoe UI" panose="020B0502040204020203" pitchFamily="34" charset="0"/>
              </a:rPr>
              <a:t>manji je od onog utvrđenog  za izvještajnu prethodnu 2016.g. (101 slučaj).</a:t>
            </a:r>
          </a:p>
          <a:p>
            <a:r>
              <a:rPr lang="hr-HR" altLang="sr-Latn-RS" sz="1600" b="0" dirty="0" smtClean="0">
                <a:latin typeface="Segoe UI" panose="020B0502040204020203" pitchFamily="34" charset="0"/>
                <a:cs typeface="Segoe UI" panose="020B0502040204020203" pitchFamily="34" charset="0"/>
              </a:rPr>
              <a:t>Nadležno tijelo je za 2017.g. dodatno utvrdilo 48 primjedbi na verificirana Godišnja izvješća, što je također manje od utvrđenog broja primjedbi za prethodnu 2016.g. (64 primjedbe) pri čemu se veći dio odnosi na isti tip pogrešaka koje su se utvrdile i prethodnih godina. – </a:t>
            </a:r>
            <a:r>
              <a:rPr lang="hr-HR" altLang="sr-Latn-RS" sz="1600" b="0" dirty="0" smtClean="0">
                <a:solidFill>
                  <a:srgbClr val="FF0000"/>
                </a:solidFill>
                <a:latin typeface="Segoe UI" panose="020B0502040204020203" pitchFamily="34" charset="0"/>
                <a:cs typeface="Segoe UI" panose="020B0502040204020203" pitchFamily="34" charset="0"/>
              </a:rPr>
              <a:t>mogućnost daljnjeg poboljšanja u izradi  i verifikaciji  Godišnjeg izvješća</a:t>
            </a:r>
          </a:p>
          <a:p>
            <a:r>
              <a:rPr lang="hr-HR" altLang="sr-Latn-RS" sz="1600" b="0" dirty="0" smtClean="0">
                <a:latin typeface="Segoe UI" panose="020B0502040204020203" pitchFamily="34" charset="0"/>
                <a:cs typeface="Segoe UI" panose="020B0502040204020203" pitchFamily="34" charset="0"/>
              </a:rPr>
              <a:t>Omjer dodatnih primjedbi nadležnog tijela u odnosu na nalaze verifikatora za 2017.g. (~ 80 %) veći je od omjera za isto u 2016.g. (~ 60 %). – </a:t>
            </a:r>
            <a:r>
              <a:rPr lang="hr-HR" altLang="sr-Latn-RS" sz="1600" b="0" dirty="0" smtClean="0">
                <a:solidFill>
                  <a:srgbClr val="FF0000"/>
                </a:solidFill>
                <a:latin typeface="Segoe UI" panose="020B0502040204020203" pitchFamily="34" charset="0"/>
                <a:cs typeface="Segoe UI" panose="020B0502040204020203" pitchFamily="34" charset="0"/>
              </a:rPr>
              <a:t>osigurati više informacija u verifikacijskom izvješću</a:t>
            </a:r>
          </a:p>
          <a:p>
            <a:pPr>
              <a:buFont typeface="Arial" panose="020B0604020202020204" pitchFamily="34" charset="0"/>
              <a:buNone/>
            </a:pPr>
            <a:r>
              <a:rPr lang="hr-HR" altLang="sr-Latn-RS" sz="1600" b="0" dirty="0" smtClean="0">
                <a:latin typeface="Segoe UI" panose="020B0502040204020203" pitchFamily="34" charset="0"/>
                <a:cs typeface="Segoe UI" panose="020B0502040204020203" pitchFamily="34" charset="0"/>
              </a:rPr>
              <a:t>Samo u 1 slučaju izvršena je bila korekcija iznosa verificirane emisije (nematerijalna pogreška, koja je nakon naknadne dostave podataka od operatera vraćena na verificirani iznos unatoč razlike u stanju zaliha, te se može zaključiti da niti u jednom slučaju nije bilo korekcije verificiranih iznosa što je  znatno poboljšanje u odnosu na 3 slučaja za izvještajnu 2016.g.  - </a:t>
            </a:r>
            <a:r>
              <a:rPr lang="hr-HR" altLang="sr-Latn-RS" sz="1600" b="0" dirty="0" smtClean="0">
                <a:solidFill>
                  <a:srgbClr val="FF0000"/>
                </a:solidFill>
                <a:latin typeface="Segoe UI" panose="020B0502040204020203" pitchFamily="34" charset="0"/>
                <a:cs typeface="Segoe UI" panose="020B0502040204020203" pitchFamily="34" charset="0"/>
              </a:rPr>
              <a:t>kvalitetan rad verifikatora</a:t>
            </a:r>
            <a:endParaRPr lang="hr-HR" altLang="sr-Latn-RS" sz="1600" b="0" dirty="0" smtClean="0">
              <a:latin typeface="Segoe UI" panose="020B0502040204020203" pitchFamily="34" charset="0"/>
              <a:cs typeface="Segoe UI" panose="020B0502040204020203" pitchFamily="34" charset="0"/>
            </a:endParaRPr>
          </a:p>
          <a:p>
            <a:r>
              <a:rPr lang="hr-HR" altLang="sr-Latn-RS" sz="1600" b="0" dirty="0" smtClean="0">
                <a:solidFill>
                  <a:srgbClr val="000000"/>
                </a:solidFill>
                <a:latin typeface="Segoe UI" panose="020B0502040204020203" pitchFamily="34" charset="0"/>
                <a:cs typeface="Segoe UI" panose="020B0502040204020203" pitchFamily="34" charset="0"/>
              </a:rPr>
              <a:t>I dalje je nužno poboljšanje kvalitete unesenih podataka (List H, </a:t>
            </a:r>
            <a:r>
              <a:rPr lang="hr-HR" altLang="sr-Latn-RS" sz="1600" b="0" dirty="0" err="1" smtClean="0">
                <a:solidFill>
                  <a:srgbClr val="000000"/>
                </a:solidFill>
                <a:latin typeface="Segoe UI" panose="020B0502040204020203" pitchFamily="34" charset="0"/>
                <a:cs typeface="Segoe UI" panose="020B0502040204020203" pitchFamily="34" charset="0"/>
              </a:rPr>
              <a:t>toč</a:t>
            </a:r>
            <a:r>
              <a:rPr lang="hr-HR" altLang="sr-Latn-RS" sz="1600" b="0" dirty="0" smtClean="0">
                <a:solidFill>
                  <a:srgbClr val="000000"/>
                </a:solidFill>
                <a:latin typeface="Segoe UI" panose="020B0502040204020203" pitchFamily="34" charset="0"/>
                <a:cs typeface="Segoe UI" panose="020B0502040204020203" pitchFamily="34" charset="0"/>
              </a:rPr>
              <a:t>. 14 Izvješća i podaci u NEC obrascu) i njihove provjere sukladno </a:t>
            </a:r>
            <a:r>
              <a:rPr lang="hr-HR" altLang="sr-Latn-RS" sz="1600" b="0" dirty="0" smtClean="0">
                <a:solidFill>
                  <a:srgbClr val="FF0000"/>
                </a:solidFill>
                <a:latin typeface="Segoe UI" panose="020B0502040204020203" pitchFamily="34" charset="0"/>
                <a:cs typeface="Segoe UI" panose="020B0502040204020203" pitchFamily="34" charset="0"/>
              </a:rPr>
              <a:t>„specifičnim uputama države članice – HR po </a:t>
            </a:r>
            <a:r>
              <a:rPr lang="hr-HR" altLang="sr-Latn-RS" sz="1600" b="0" dirty="0" err="1" smtClean="0">
                <a:solidFill>
                  <a:srgbClr val="FF0000"/>
                </a:solidFill>
                <a:latin typeface="Segoe UI" panose="020B0502040204020203" pitchFamily="34" charset="0"/>
                <a:cs typeface="Segoe UI" panose="020B0502040204020203" pitchFamily="34" charset="0"/>
              </a:rPr>
              <a:t>podpostrojenjima</a:t>
            </a:r>
            <a:r>
              <a:rPr lang="hr-HR" altLang="sr-Latn-RS" sz="1600" b="0" dirty="0" smtClean="0">
                <a:solidFill>
                  <a:srgbClr val="FF0000"/>
                </a:solidFill>
                <a:latin typeface="Segoe UI" panose="020B0502040204020203" pitchFamily="34" charset="0"/>
                <a:cs typeface="Segoe UI" panose="020B0502040204020203" pitchFamily="34" charset="0"/>
              </a:rPr>
              <a:t>” </a:t>
            </a:r>
            <a:endParaRPr lang="hr-HR" altLang="sr-Latn-RS" sz="1600" dirty="0" smtClean="0">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4207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03362" y="2720770"/>
            <a:ext cx="6738937" cy="778669"/>
          </a:xfrm>
        </p:spPr>
        <p:txBody>
          <a:bodyPr/>
          <a:lstStyle/>
          <a:p>
            <a:pPr algn="ctr"/>
            <a:r>
              <a:rPr lang="pl-PL" sz="2800" dirty="0">
                <a:latin typeface="Segoe UI Light" panose="020B0502040204020203" pitchFamily="34" charset="0"/>
                <a:cs typeface="Segoe UI Light" panose="020B0502040204020203" pitchFamily="34" charset="0"/>
              </a:rPr>
              <a:t>3. PRIMJEDBE NA VERIFIKACIJSKA IZVJEŠĆA</a:t>
            </a:r>
            <a:endParaRPr lang="en-US" sz="2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731420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3081" y="201000"/>
            <a:ext cx="8761412" cy="515363"/>
          </a:xfrm>
        </p:spPr>
        <p:txBody>
          <a:bodyPr/>
          <a:lstStyle/>
          <a:p>
            <a:pPr algn="ctr"/>
            <a:r>
              <a:rPr lang="pl-PL" sz="2400" dirty="0" smtClean="0">
                <a:latin typeface="Segoe UI Light" panose="020B0502040204020203" pitchFamily="34" charset="0"/>
                <a:cs typeface="Segoe UI Light" panose="020B0502040204020203" pitchFamily="34" charset="0"/>
              </a:rPr>
              <a:t>3. PRIMJEDBE NA VERIFIKACIJSKA IZVJEŠĆA</a:t>
            </a:r>
            <a:endParaRPr lang="en-US" sz="2400" dirty="0">
              <a:latin typeface="Segoe UI Light" panose="020B0502040204020203" pitchFamily="34" charset="0"/>
              <a:cs typeface="Segoe UI Light" panose="020B0502040204020203" pitchFamily="34" charset="0"/>
            </a:endParaRPr>
          </a:p>
        </p:txBody>
      </p:sp>
      <p:sp>
        <p:nvSpPr>
          <p:cNvPr id="7" name="Text Placeholder 2"/>
          <p:cNvSpPr>
            <a:spLocks noGrp="1"/>
          </p:cNvSpPr>
          <p:nvPr>
            <p:ph type="body" idx="1"/>
          </p:nvPr>
        </p:nvSpPr>
        <p:spPr>
          <a:xfrm>
            <a:off x="784223" y="706394"/>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3.1. Nalazi nadležnog </a:t>
            </a:r>
            <a:r>
              <a:rPr lang="pl-PL" altLang="en-US" dirty="0">
                <a:solidFill>
                  <a:prstClr val="black"/>
                </a:solidFill>
                <a:latin typeface="Segoe UI" panose="020B0502040204020203" pitchFamily="34" charset="0"/>
                <a:ea typeface="Segoe Black" charset="0"/>
                <a:cs typeface="Segoe UI" panose="020B0502040204020203" pitchFamily="34" charset="0"/>
              </a:rPr>
              <a:t>tijela u 2017. </a:t>
            </a:r>
            <a:r>
              <a:rPr lang="pl-PL" altLang="en-US" dirty="0" smtClean="0">
                <a:solidFill>
                  <a:prstClr val="black"/>
                </a:solidFill>
                <a:latin typeface="Segoe UI" panose="020B0502040204020203" pitchFamily="34" charset="0"/>
                <a:ea typeface="Segoe Black" charset="0"/>
                <a:cs typeface="Segoe UI" panose="020B0502040204020203" pitchFamily="34" charset="0"/>
              </a:rPr>
              <a:t>godini</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pic>
        <p:nvPicPr>
          <p:cNvPr id="5" name="Picture 4"/>
          <p:cNvPicPr>
            <a:picLocks noChangeAspect="1"/>
          </p:cNvPicPr>
          <p:nvPr/>
        </p:nvPicPr>
        <p:blipFill>
          <a:blip r:embed="rId2"/>
          <a:stretch>
            <a:fillRect/>
          </a:stretch>
        </p:blipFill>
        <p:spPr>
          <a:xfrm>
            <a:off x="1340113" y="1565189"/>
            <a:ext cx="6938914" cy="4001633"/>
          </a:xfrm>
          <a:prstGeom prst="rect">
            <a:avLst/>
          </a:prstGeom>
        </p:spPr>
      </p:pic>
      <p:sp>
        <p:nvSpPr>
          <p:cNvPr id="6" name="Oval 5"/>
          <p:cNvSpPr/>
          <p:nvPr/>
        </p:nvSpPr>
        <p:spPr>
          <a:xfrm>
            <a:off x="6178378" y="3772930"/>
            <a:ext cx="675503" cy="486032"/>
          </a:xfrm>
          <a:prstGeom prst="ellipse">
            <a:avLst/>
          </a:prstGeom>
          <a:solidFill>
            <a:schemeClr val="accent1">
              <a:alpha val="0"/>
            </a:schemeClr>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849522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3081" y="201000"/>
            <a:ext cx="8761412" cy="515363"/>
          </a:xfrm>
        </p:spPr>
        <p:txBody>
          <a:bodyPr/>
          <a:lstStyle/>
          <a:p>
            <a:pPr algn="ctr"/>
            <a:r>
              <a:rPr lang="pl-PL" sz="2400" dirty="0" smtClean="0">
                <a:latin typeface="Segoe UI Light" panose="020B0502040204020203" pitchFamily="34" charset="0"/>
                <a:cs typeface="Segoe UI Light" panose="020B0502040204020203" pitchFamily="34" charset="0"/>
              </a:rPr>
              <a:t>3. PRIMJEDBE NA VERIFIKACIJSKA IZVJEŠĆA</a:t>
            </a:r>
            <a:endParaRPr lang="en-US" sz="2400" dirty="0">
              <a:latin typeface="Segoe UI Light" panose="020B0502040204020203" pitchFamily="34" charset="0"/>
              <a:cs typeface="Segoe UI Light" panose="020B0502040204020203" pitchFamily="34" charset="0"/>
            </a:endParaRPr>
          </a:p>
        </p:txBody>
      </p:sp>
      <p:sp>
        <p:nvSpPr>
          <p:cNvPr id="7" name="Text Placeholder 2"/>
          <p:cNvSpPr>
            <a:spLocks noGrp="1"/>
          </p:cNvSpPr>
          <p:nvPr>
            <p:ph type="body" idx="1"/>
          </p:nvPr>
        </p:nvSpPr>
        <p:spPr>
          <a:xfrm>
            <a:off x="784223" y="706394"/>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3.2. Struktura </a:t>
            </a:r>
            <a:r>
              <a:rPr lang="pl-PL" altLang="en-US" dirty="0">
                <a:solidFill>
                  <a:prstClr val="black"/>
                </a:solidFill>
                <a:latin typeface="Segoe UI" panose="020B0502040204020203" pitchFamily="34" charset="0"/>
                <a:ea typeface="Segoe Black" charset="0"/>
                <a:cs typeface="Segoe UI" panose="020B0502040204020203" pitchFamily="34" charset="0"/>
              </a:rPr>
              <a:t>nalaza nadležnog tijela u 2017. godini</a:t>
            </a:r>
            <a:r>
              <a:rPr lang="pl-PL" altLang="en-US" dirty="0" smtClean="0">
                <a:solidFill>
                  <a:prstClr val="black"/>
                </a:solidFill>
                <a:latin typeface="Segoe UI" panose="020B0502040204020203" pitchFamily="34" charset="0"/>
                <a:ea typeface="Segoe Black" charset="0"/>
                <a:cs typeface="Segoe UI" panose="020B0502040204020203" pitchFamily="34" charset="0"/>
              </a:rPr>
              <a:t>__</a:t>
            </a:r>
            <a:r>
              <a:rPr lang="pl-PL" altLang="en-US" dirty="0">
                <a:solidFill>
                  <a:prstClr val="black"/>
                </a:solidFill>
                <a:latin typeface="Segoe UI" panose="020B0502040204020203" pitchFamily="34" charset="0"/>
                <a:ea typeface="Segoe Black" charset="0"/>
                <a:cs typeface="Segoe UI" panose="020B0502040204020203" pitchFamily="34" charset="0"/>
              </a:rPr>
              <a:t>IE obrazac</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pic>
        <p:nvPicPr>
          <p:cNvPr id="9" name="Picture 8"/>
          <p:cNvPicPr>
            <a:picLocks noChangeAspect="1"/>
          </p:cNvPicPr>
          <p:nvPr/>
        </p:nvPicPr>
        <p:blipFill>
          <a:blip r:embed="rId2"/>
          <a:stretch>
            <a:fillRect/>
          </a:stretch>
        </p:blipFill>
        <p:spPr>
          <a:xfrm>
            <a:off x="967123" y="1284564"/>
            <a:ext cx="6995569" cy="4766667"/>
          </a:xfrm>
          <a:prstGeom prst="rect">
            <a:avLst/>
          </a:prstGeom>
        </p:spPr>
      </p:pic>
    </p:spTree>
    <p:extLst>
      <p:ext uri="{BB962C8B-B14F-4D97-AF65-F5344CB8AC3E}">
        <p14:creationId xmlns:p14="http://schemas.microsoft.com/office/powerpoint/2010/main" val="2584983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400" dirty="0">
                <a:solidFill>
                  <a:prstClr val="black"/>
                </a:solidFill>
                <a:latin typeface="Segoe UI Light" panose="020B0502040204020203" pitchFamily="34" charset="0"/>
                <a:cs typeface="Segoe UI Light" panose="020B0502040204020203" pitchFamily="34" charset="0"/>
              </a:rPr>
              <a:t>3. PRIMJEDBE NA VERIFIKACIJSKA </a:t>
            </a:r>
            <a:r>
              <a:rPr lang="pl-PL" sz="2400" dirty="0" smtClean="0">
                <a:solidFill>
                  <a:prstClr val="black"/>
                </a:solidFill>
                <a:latin typeface="Segoe UI Light" panose="020B0502040204020203" pitchFamily="34" charset="0"/>
                <a:cs typeface="Segoe UI Light" panose="020B0502040204020203" pitchFamily="34" charset="0"/>
              </a:rPr>
              <a:t>IZVJEŠĆA</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0832" y="1252151"/>
            <a:ext cx="7810800" cy="4085968"/>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4" name="Text Placeholder 2"/>
          <p:cNvSpPr>
            <a:spLocks noGrp="1"/>
          </p:cNvSpPr>
          <p:nvPr>
            <p:ph type="body" idx="1"/>
          </p:nvPr>
        </p:nvSpPr>
        <p:spPr>
          <a:xfrm>
            <a:off x="700215" y="540444"/>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3.3. Referiranje na relevantno verificirano izvješće_1:</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TextBox 1"/>
          <p:cNvSpPr txBox="1"/>
          <p:nvPr/>
        </p:nvSpPr>
        <p:spPr>
          <a:xfrm>
            <a:off x="790831" y="1252151"/>
            <a:ext cx="8266671" cy="923330"/>
          </a:xfrm>
          <a:prstGeom prst="rect">
            <a:avLst/>
          </a:prstGeom>
          <a:noFill/>
        </p:spPr>
        <p:txBody>
          <a:bodyPr wrap="square" rtlCol="0">
            <a:spAutoFit/>
          </a:bodyPr>
          <a:lstStyle/>
          <a:p>
            <a:r>
              <a:rPr lang="hr-HR" dirty="0" smtClean="0">
                <a:latin typeface="Segoe UI" panose="020B0502040204020203" pitchFamily="34" charset="0"/>
                <a:cs typeface="Segoe UI" panose="020B0502040204020203" pitchFamily="34" charset="0"/>
              </a:rPr>
              <a:t>Verifikacijsko izvješće dokaz o tome koje se je Izvješće o emisijama verificiralo. </a:t>
            </a:r>
          </a:p>
          <a:p>
            <a:r>
              <a:rPr lang="hr-HR" dirty="0" smtClean="0">
                <a:latin typeface="Segoe UI" panose="020B0502040204020203" pitchFamily="34" charset="0"/>
                <a:cs typeface="Segoe UI" panose="020B0502040204020203" pitchFamily="34" charset="0"/>
              </a:rPr>
              <a:t>Često je prisutna netransparentnost za Izvješće </a:t>
            </a:r>
            <a:r>
              <a:rPr lang="hr-HR" dirty="0">
                <a:latin typeface="Segoe UI" panose="020B0502040204020203" pitchFamily="34" charset="0"/>
                <a:cs typeface="Segoe UI" panose="020B0502040204020203" pitchFamily="34" charset="0"/>
              </a:rPr>
              <a:t>o godišnjim </a:t>
            </a:r>
            <a:r>
              <a:rPr lang="hr-HR" dirty="0" smtClean="0">
                <a:latin typeface="Segoe UI" panose="020B0502040204020203" pitchFamily="34" charset="0"/>
                <a:cs typeface="Segoe UI" panose="020B0502040204020203" pitchFamily="34" charset="0"/>
              </a:rPr>
              <a:t>emisijama koji se navodi u verifikacijskom izvješću npr.</a:t>
            </a:r>
            <a:endParaRPr lang="hr-HR" dirty="0">
              <a:latin typeface="Segoe UI" panose="020B0502040204020203" pitchFamily="34" charset="0"/>
              <a:cs typeface="Segoe UI" panose="020B0502040204020203" pitchFamily="34" charset="0"/>
            </a:endParaRPr>
          </a:p>
        </p:txBody>
      </p:sp>
      <p:sp>
        <p:nvSpPr>
          <p:cNvPr id="6" name="TextBox 5"/>
          <p:cNvSpPr txBox="1"/>
          <p:nvPr/>
        </p:nvSpPr>
        <p:spPr>
          <a:xfrm>
            <a:off x="790832" y="2175481"/>
            <a:ext cx="2397211" cy="369332"/>
          </a:xfrm>
          <a:prstGeom prst="rect">
            <a:avLst/>
          </a:prstGeom>
          <a:noFill/>
        </p:spPr>
        <p:txBody>
          <a:bodyPr wrap="square" rtlCol="0">
            <a:spAutoFit/>
          </a:bodyPr>
          <a:lstStyle/>
          <a:p>
            <a:r>
              <a:rPr lang="hr-HR" dirty="0" smtClean="0">
                <a:solidFill>
                  <a:srgbClr val="FF0000"/>
                </a:solidFill>
              </a:rPr>
              <a:t>Verifikacijsko izvješće:</a:t>
            </a:r>
            <a:endParaRPr lang="hr-HR" dirty="0">
              <a:solidFill>
                <a:srgbClr val="FF0000"/>
              </a:solidFill>
            </a:endParaRPr>
          </a:p>
        </p:txBody>
      </p:sp>
      <p:sp>
        <p:nvSpPr>
          <p:cNvPr id="7" name="Rectangle 6"/>
          <p:cNvSpPr/>
          <p:nvPr/>
        </p:nvSpPr>
        <p:spPr>
          <a:xfrm>
            <a:off x="704334" y="4250829"/>
            <a:ext cx="8353168" cy="2523768"/>
          </a:xfrm>
          <a:prstGeom prst="rect">
            <a:avLst/>
          </a:prstGeom>
        </p:spPr>
        <p:txBody>
          <a:bodyPr wrap="square">
            <a:spAutoFit/>
          </a:bodyPr>
          <a:lstStyle/>
          <a:p>
            <a:r>
              <a:rPr lang="hr-HR" dirty="0" smtClean="0">
                <a:solidFill>
                  <a:srgbClr val="FF0000"/>
                </a:solidFill>
                <a:latin typeface="Segoe UI" panose="020B0502040204020203" pitchFamily="34" charset="0"/>
                <a:cs typeface="Segoe UI" panose="020B0502040204020203" pitchFamily="34" charset="0"/>
              </a:rPr>
              <a:t>Naziv datoteke relevantnog izvješća </a:t>
            </a:r>
            <a:r>
              <a:rPr lang="hr-HR" u="sng" dirty="0" smtClean="0">
                <a:solidFill>
                  <a:srgbClr val="FF0000"/>
                </a:solidFill>
                <a:latin typeface="Segoe UI" panose="020B0502040204020203" pitchFamily="34" charset="0"/>
                <a:cs typeface="Segoe UI" panose="020B0502040204020203" pitchFamily="34" charset="0"/>
              </a:rPr>
              <a:t>se razlikuje od gore navedene reference</a:t>
            </a:r>
            <a:r>
              <a:rPr lang="hr-HR" dirty="0" smtClean="0">
                <a:solidFill>
                  <a:srgbClr val="FF0000"/>
                </a:solidFill>
                <a:latin typeface="Segoe UI" panose="020B0502040204020203" pitchFamily="34" charset="0"/>
                <a:cs typeface="Segoe UI" panose="020B0502040204020203" pitchFamily="34" charset="0"/>
              </a:rPr>
              <a:t>: </a:t>
            </a:r>
            <a:r>
              <a:rPr lang="hr-HR" sz="1400" dirty="0">
                <a:latin typeface="Segoe UI" panose="020B0502040204020203" pitchFamily="34" charset="0"/>
                <a:cs typeface="Segoe UI" panose="020B0502040204020203" pitchFamily="34" charset="0"/>
              </a:rPr>
              <a:t>Izvješće o godišnjim emisijama iz </a:t>
            </a:r>
            <a:r>
              <a:rPr lang="hr-HR" sz="1400" dirty="0" smtClean="0">
                <a:latin typeface="Segoe UI" panose="020B0502040204020203" pitchFamily="34" charset="0"/>
                <a:cs typeface="Segoe UI" panose="020B0502040204020203" pitchFamily="34" charset="0"/>
              </a:rPr>
              <a:t>postrojenja_2017_XXXX_20.02.2018_</a:t>
            </a:r>
            <a:r>
              <a:rPr lang="hr-HR" sz="1400" b="1" dirty="0" smtClean="0">
                <a:latin typeface="Segoe UI" panose="020B0502040204020203" pitchFamily="34" charset="0"/>
                <a:cs typeface="Segoe UI" panose="020B0502040204020203" pitchFamily="34" charset="0"/>
              </a:rPr>
              <a:t>rev1</a:t>
            </a:r>
            <a:r>
              <a:rPr lang="hr-HR" sz="1400" dirty="0" smtClean="0">
                <a:latin typeface="Segoe UI" panose="020B0502040204020203" pitchFamily="34" charset="0"/>
                <a:cs typeface="Segoe UI" panose="020B0502040204020203" pitchFamily="34" charset="0"/>
              </a:rPr>
              <a:t>.xls (ovaj naziv je  vidljiv i na pisanom primjerku izvješća ).</a:t>
            </a:r>
          </a:p>
          <a:p>
            <a:endParaRPr lang="hr-HR" sz="1400" dirty="0">
              <a:latin typeface="Segoe UI" panose="020B0502040204020203" pitchFamily="34" charset="0"/>
              <a:cs typeface="Segoe UI" panose="020B0502040204020203" pitchFamily="34" charset="0"/>
            </a:endParaRPr>
          </a:p>
          <a:p>
            <a:r>
              <a:rPr lang="hr-HR" sz="1400" dirty="0" smtClean="0">
                <a:latin typeface="Segoe UI" panose="020B0502040204020203" pitchFamily="34" charset="0"/>
                <a:cs typeface="Segoe UI" panose="020B0502040204020203" pitchFamily="34" charset="0"/>
              </a:rPr>
              <a:t>Datum na naslovnoj </a:t>
            </a:r>
            <a:r>
              <a:rPr lang="hr-HR" sz="1400" smtClean="0">
                <a:latin typeface="Segoe UI" panose="020B0502040204020203" pitchFamily="34" charset="0"/>
                <a:cs typeface="Segoe UI" panose="020B0502040204020203" pitchFamily="34" charset="0"/>
              </a:rPr>
              <a:t>stranici IZVJEŠĆA O EMISJAMA uz </a:t>
            </a:r>
            <a:r>
              <a:rPr lang="hr-HR" sz="1400" dirty="0" smtClean="0">
                <a:latin typeface="Segoe UI" panose="020B0502040204020203" pitchFamily="34" charset="0"/>
                <a:cs typeface="Segoe UI" panose="020B0502040204020203" pitchFamily="34" charset="0"/>
              </a:rPr>
              <a:t>potpis odgovorne osobe za zastupanje je 26.02.2018.</a:t>
            </a:r>
          </a:p>
          <a:p>
            <a:endParaRPr lang="hr-HR" sz="1400" dirty="0">
              <a:latin typeface="Segoe UI" panose="020B0502040204020203" pitchFamily="34" charset="0"/>
              <a:cs typeface="Segoe UI" panose="020B0502040204020203" pitchFamily="34" charset="0"/>
            </a:endParaRPr>
          </a:p>
          <a:p>
            <a:r>
              <a:rPr lang="hr-HR" sz="1400" b="1" dirty="0" smtClean="0">
                <a:solidFill>
                  <a:srgbClr val="FF0000"/>
                </a:solidFill>
                <a:latin typeface="Segoe UI" panose="020B0502040204020203" pitchFamily="34" charset="0"/>
                <a:cs typeface="Segoe UI" panose="020B0502040204020203" pitchFamily="34" charset="0"/>
              </a:rPr>
              <a:t>Nejasno koja verzija izvješća je relevantna !</a:t>
            </a:r>
          </a:p>
          <a:p>
            <a:endParaRPr lang="hr-HR" sz="1400" dirty="0">
              <a:latin typeface="Segoe UI" panose="020B0502040204020203" pitchFamily="34" charset="0"/>
              <a:cs typeface="Segoe UI" panose="020B0502040204020203" pitchFamily="34" charset="0"/>
            </a:endParaRPr>
          </a:p>
          <a:p>
            <a:endParaRPr lang="hr-HR" sz="1400" dirty="0" smtClean="0">
              <a:latin typeface="Segoe UI" panose="020B0502040204020203" pitchFamily="34" charset="0"/>
              <a:cs typeface="Segoe UI" panose="020B0502040204020203" pitchFamily="34" charset="0"/>
            </a:endParaRPr>
          </a:p>
          <a:p>
            <a:endParaRPr lang="hr-HR" sz="1400" dirty="0">
              <a:latin typeface="Segoe UI" panose="020B0502040204020203" pitchFamily="34" charset="0"/>
              <a:cs typeface="Segoe UI" panose="020B0502040204020203" pitchFamily="34" charset="0"/>
            </a:endParaRPr>
          </a:p>
        </p:txBody>
      </p:sp>
      <p:pic>
        <p:nvPicPr>
          <p:cNvPr id="12" name="Picture 11"/>
          <p:cNvPicPr>
            <a:picLocks noChangeAspect="1"/>
          </p:cNvPicPr>
          <p:nvPr/>
        </p:nvPicPr>
        <p:blipFill>
          <a:blip r:embed="rId2"/>
          <a:stretch>
            <a:fillRect/>
          </a:stretch>
        </p:blipFill>
        <p:spPr>
          <a:xfrm>
            <a:off x="877329" y="2529033"/>
            <a:ext cx="7525265" cy="1596074"/>
          </a:xfrm>
          <a:prstGeom prst="rect">
            <a:avLst/>
          </a:prstGeom>
        </p:spPr>
      </p:pic>
    </p:spTree>
    <p:extLst>
      <p:ext uri="{BB962C8B-B14F-4D97-AF65-F5344CB8AC3E}">
        <p14:creationId xmlns:p14="http://schemas.microsoft.com/office/powerpoint/2010/main" val="1706101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400" dirty="0">
                <a:solidFill>
                  <a:prstClr val="black"/>
                </a:solidFill>
                <a:latin typeface="Segoe UI Light" panose="020B0502040204020203" pitchFamily="34" charset="0"/>
                <a:cs typeface="Segoe UI Light" panose="020B0502040204020203" pitchFamily="34" charset="0"/>
              </a:rPr>
              <a:t>3. PRIMJEDBE NA VERIFIKACIJSKA </a:t>
            </a:r>
            <a:r>
              <a:rPr lang="pl-PL" sz="2400" dirty="0" smtClean="0">
                <a:solidFill>
                  <a:prstClr val="black"/>
                </a:solidFill>
                <a:latin typeface="Segoe UI Light" panose="020B0502040204020203" pitchFamily="34" charset="0"/>
                <a:cs typeface="Segoe UI Light" panose="020B0502040204020203" pitchFamily="34" charset="0"/>
              </a:rPr>
              <a:t>IZVJEŠĆA</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0832" y="1252151"/>
            <a:ext cx="7810800" cy="4085968"/>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4" name="Text Placeholder 2"/>
          <p:cNvSpPr>
            <a:spLocks noGrp="1"/>
          </p:cNvSpPr>
          <p:nvPr>
            <p:ph type="body" idx="1"/>
          </p:nvPr>
        </p:nvSpPr>
        <p:spPr>
          <a:xfrm>
            <a:off x="700215" y="540444"/>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3.3. Referiranje na relevantno verificirano izvješće_2:</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TextBox 1"/>
          <p:cNvSpPr txBox="1"/>
          <p:nvPr/>
        </p:nvSpPr>
        <p:spPr>
          <a:xfrm>
            <a:off x="747582" y="1033894"/>
            <a:ext cx="8266671" cy="923330"/>
          </a:xfrm>
          <a:prstGeom prst="rect">
            <a:avLst/>
          </a:prstGeom>
          <a:noFill/>
        </p:spPr>
        <p:txBody>
          <a:bodyPr wrap="square" rtlCol="0">
            <a:spAutoFit/>
          </a:bodyPr>
          <a:lstStyle/>
          <a:p>
            <a:r>
              <a:rPr lang="hr-HR" dirty="0" smtClean="0">
                <a:latin typeface="Segoe UI" panose="020B0502040204020203" pitchFamily="34" charset="0"/>
                <a:cs typeface="Segoe UI" panose="020B0502040204020203" pitchFamily="34" charset="0"/>
              </a:rPr>
              <a:t>Verifikacijsko izvješće dokaz o tome koje se je Izvješće o emisijama verificiralo. </a:t>
            </a:r>
          </a:p>
          <a:p>
            <a:r>
              <a:rPr lang="hr-HR" dirty="0" smtClean="0">
                <a:latin typeface="Segoe UI" panose="020B0502040204020203" pitchFamily="34" charset="0"/>
                <a:cs typeface="Segoe UI" panose="020B0502040204020203" pitchFamily="34" charset="0"/>
              </a:rPr>
              <a:t>Često je prisutna netransparentnost za Izvješće </a:t>
            </a:r>
            <a:r>
              <a:rPr lang="hr-HR" dirty="0">
                <a:latin typeface="Segoe UI" panose="020B0502040204020203" pitchFamily="34" charset="0"/>
                <a:cs typeface="Segoe UI" panose="020B0502040204020203" pitchFamily="34" charset="0"/>
              </a:rPr>
              <a:t>o godišnjim </a:t>
            </a:r>
            <a:r>
              <a:rPr lang="hr-HR" dirty="0" smtClean="0">
                <a:latin typeface="Segoe UI" panose="020B0502040204020203" pitchFamily="34" charset="0"/>
                <a:cs typeface="Segoe UI" panose="020B0502040204020203" pitchFamily="34" charset="0"/>
              </a:rPr>
              <a:t>emisijama koji se navodi u verifikacijskom izvješću npr.</a:t>
            </a:r>
            <a:endParaRPr lang="hr-HR" dirty="0">
              <a:latin typeface="Segoe UI" panose="020B0502040204020203" pitchFamily="34" charset="0"/>
              <a:cs typeface="Segoe UI" panose="020B0502040204020203" pitchFamily="34" charset="0"/>
            </a:endParaRPr>
          </a:p>
        </p:txBody>
      </p:sp>
      <p:sp>
        <p:nvSpPr>
          <p:cNvPr id="6" name="TextBox 5"/>
          <p:cNvSpPr txBox="1"/>
          <p:nvPr/>
        </p:nvSpPr>
        <p:spPr>
          <a:xfrm>
            <a:off x="790832" y="1990815"/>
            <a:ext cx="2397211" cy="369332"/>
          </a:xfrm>
          <a:prstGeom prst="rect">
            <a:avLst/>
          </a:prstGeom>
          <a:noFill/>
        </p:spPr>
        <p:txBody>
          <a:bodyPr wrap="square" rtlCol="0">
            <a:spAutoFit/>
          </a:bodyPr>
          <a:lstStyle/>
          <a:p>
            <a:r>
              <a:rPr lang="hr-HR" dirty="0" smtClean="0">
                <a:solidFill>
                  <a:srgbClr val="FF0000"/>
                </a:solidFill>
              </a:rPr>
              <a:t>Verifikacijsko izvješće:</a:t>
            </a:r>
            <a:endParaRPr lang="hr-HR" dirty="0">
              <a:solidFill>
                <a:srgbClr val="FF0000"/>
              </a:solidFill>
            </a:endParaRPr>
          </a:p>
        </p:txBody>
      </p:sp>
      <p:sp>
        <p:nvSpPr>
          <p:cNvPr id="7" name="Rectangle 6"/>
          <p:cNvSpPr/>
          <p:nvPr/>
        </p:nvSpPr>
        <p:spPr>
          <a:xfrm>
            <a:off x="790832" y="3892483"/>
            <a:ext cx="8353168" cy="1877437"/>
          </a:xfrm>
          <a:prstGeom prst="rect">
            <a:avLst/>
          </a:prstGeom>
        </p:spPr>
        <p:txBody>
          <a:bodyPr wrap="square">
            <a:spAutoFit/>
          </a:bodyPr>
          <a:lstStyle/>
          <a:p>
            <a:r>
              <a:rPr lang="hr-HR" dirty="0" smtClean="0">
                <a:solidFill>
                  <a:srgbClr val="FF0000"/>
                </a:solidFill>
                <a:latin typeface="Segoe UI" panose="020B0502040204020203" pitchFamily="34" charset="0"/>
                <a:cs typeface="Segoe UI" panose="020B0502040204020203" pitchFamily="34" charset="0"/>
              </a:rPr>
              <a:t>Naziv datoteke relevantnog izvješća </a:t>
            </a:r>
            <a:r>
              <a:rPr lang="hr-HR" u="sng" dirty="0" smtClean="0">
                <a:solidFill>
                  <a:srgbClr val="FF0000"/>
                </a:solidFill>
                <a:latin typeface="Segoe UI" panose="020B0502040204020203" pitchFamily="34" charset="0"/>
                <a:cs typeface="Segoe UI" panose="020B0502040204020203" pitchFamily="34" charset="0"/>
              </a:rPr>
              <a:t>se razlikuje od gore navedene reference</a:t>
            </a:r>
            <a:r>
              <a:rPr lang="hr-HR" dirty="0" smtClean="0">
                <a:solidFill>
                  <a:srgbClr val="FF0000"/>
                </a:solidFill>
                <a:latin typeface="Segoe UI" panose="020B0502040204020203" pitchFamily="34" charset="0"/>
                <a:cs typeface="Segoe UI" panose="020B0502040204020203" pitchFamily="34" charset="0"/>
              </a:rPr>
              <a:t>: </a:t>
            </a:r>
            <a:r>
              <a:rPr lang="hr-HR" sz="1400" dirty="0">
                <a:latin typeface="Segoe UI" panose="020B0502040204020203" pitchFamily="34" charset="0"/>
                <a:cs typeface="Segoe UI" panose="020B0502040204020203" pitchFamily="34" charset="0"/>
              </a:rPr>
              <a:t>Izvješće o godišnjim emisijama iz </a:t>
            </a:r>
            <a:r>
              <a:rPr lang="hr-HR" sz="1400" dirty="0" smtClean="0">
                <a:latin typeface="Segoe UI" panose="020B0502040204020203" pitchFamily="34" charset="0"/>
                <a:cs typeface="Segoe UI" panose="020B0502040204020203" pitchFamily="34" charset="0"/>
              </a:rPr>
              <a:t>postrojenja_YYYY_2017-</a:t>
            </a:r>
            <a:r>
              <a:rPr lang="hr-HR" sz="1400" b="1" dirty="0" smtClean="0">
                <a:latin typeface="Segoe UI" panose="020B0502040204020203" pitchFamily="34" charset="0"/>
                <a:cs typeface="Segoe UI" panose="020B0502040204020203" pitchFamily="34" charset="0"/>
              </a:rPr>
              <a:t>rev1.</a:t>
            </a:r>
            <a:r>
              <a:rPr lang="hr-HR" sz="1400" dirty="0" smtClean="0">
                <a:latin typeface="Segoe UI" panose="020B0502040204020203" pitchFamily="34" charset="0"/>
                <a:cs typeface="Segoe UI" panose="020B0502040204020203" pitchFamily="34" charset="0"/>
              </a:rPr>
              <a:t>xls . (ovaj naziv je  vidljiv i na pisanom primjerku izvješća ).</a:t>
            </a:r>
          </a:p>
          <a:p>
            <a:endParaRPr lang="hr-HR" sz="1400" dirty="0">
              <a:latin typeface="Segoe UI" panose="020B0502040204020203" pitchFamily="34" charset="0"/>
              <a:cs typeface="Segoe UI" panose="020B0502040204020203" pitchFamily="34" charset="0"/>
            </a:endParaRPr>
          </a:p>
          <a:p>
            <a:r>
              <a:rPr lang="hr-HR" sz="1400" dirty="0" smtClean="0">
                <a:latin typeface="Segoe UI" panose="020B0502040204020203" pitchFamily="34" charset="0"/>
                <a:cs typeface="Segoe UI" panose="020B0502040204020203" pitchFamily="34" charset="0"/>
              </a:rPr>
              <a:t>Datum na naslovnoj stranici Verifikacijskog izvješća uz potpis odgovorne osobe za zastupanje je 1.2.2018.</a:t>
            </a:r>
          </a:p>
          <a:p>
            <a:endParaRPr lang="hr-HR" sz="1400" dirty="0">
              <a:latin typeface="Segoe UI" panose="020B0502040204020203" pitchFamily="34" charset="0"/>
              <a:cs typeface="Segoe UI" panose="020B0502040204020203" pitchFamily="34" charset="0"/>
            </a:endParaRPr>
          </a:p>
          <a:p>
            <a:r>
              <a:rPr lang="hr-HR" sz="1400" b="1" dirty="0" smtClean="0">
                <a:solidFill>
                  <a:srgbClr val="FF0000"/>
                </a:solidFill>
                <a:latin typeface="Segoe UI" panose="020B0502040204020203" pitchFamily="34" charset="0"/>
                <a:cs typeface="Segoe UI" panose="020B0502040204020203" pitchFamily="34" charset="0"/>
              </a:rPr>
              <a:t>Nejasno koja verzija izvješća je relevantna !</a:t>
            </a:r>
            <a:endParaRPr lang="hr-HR" sz="1400"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stretch>
            <a:fillRect/>
          </a:stretch>
        </p:blipFill>
        <p:spPr>
          <a:xfrm>
            <a:off x="790832" y="2352916"/>
            <a:ext cx="7562335" cy="1450940"/>
          </a:xfrm>
          <a:prstGeom prst="rect">
            <a:avLst/>
          </a:prstGeom>
        </p:spPr>
      </p:pic>
    </p:spTree>
    <p:extLst>
      <p:ext uri="{BB962C8B-B14F-4D97-AF65-F5344CB8AC3E}">
        <p14:creationId xmlns:p14="http://schemas.microsoft.com/office/powerpoint/2010/main" val="2824858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05841" y="312147"/>
            <a:ext cx="7465059" cy="602253"/>
          </a:xfrm>
        </p:spPr>
        <p:txBody>
          <a:bodyPr/>
          <a:lstStyle/>
          <a:p>
            <a:r>
              <a:rPr lang="pl-PL" sz="3200" dirty="0">
                <a:latin typeface="Segoe UI Light" panose="020B0502040204020203" pitchFamily="34" charset="0"/>
                <a:cs typeface="Segoe UI Light" panose="020B0502040204020203" pitchFamily="34" charset="0"/>
              </a:rPr>
              <a:t>Struktura nalaza verifikatora u 2017. godini</a:t>
            </a:r>
            <a:endParaRPr lang="en-US" sz="3200" dirty="0">
              <a:latin typeface="Segoe UI Light" panose="020B0502040204020203" pitchFamily="34" charset="0"/>
              <a:cs typeface="Segoe UI Light" panose="020B0502040204020203" pitchFamily="34" charset="0"/>
            </a:endParaRPr>
          </a:p>
        </p:txBody>
      </p:sp>
      <p:sp>
        <p:nvSpPr>
          <p:cNvPr id="2" name="Rectangle 1"/>
          <p:cNvSpPr/>
          <p:nvPr/>
        </p:nvSpPr>
        <p:spPr>
          <a:xfrm>
            <a:off x="836021" y="914400"/>
            <a:ext cx="7537270" cy="5212080"/>
          </a:xfrm>
          <a:prstGeom prst="rect">
            <a:avLst/>
          </a:prstGeom>
        </p:spPr>
        <p:txBody>
          <a:bodyPr wrap="square">
            <a:spAutoFit/>
          </a:bodyPr>
          <a:lstStyle/>
          <a:p>
            <a:r>
              <a:rPr lang="vi-VN" b="1" dirty="0">
                <a:latin typeface="Segoe UI" pitchFamily="34" charset="0"/>
                <a:cs typeface="Segoe UI" pitchFamily="34" charset="0"/>
              </a:rPr>
              <a:t>11 slučajeva – B: </a:t>
            </a:r>
            <a:r>
              <a:rPr lang="vi-VN" dirty="0">
                <a:latin typeface="Segoe UI" pitchFamily="34" charset="0"/>
                <a:cs typeface="Segoe UI" pitchFamily="34" charset="0"/>
              </a:rPr>
              <a:t>neusklađenosti s Planom ( razine točnosti, </a:t>
            </a:r>
            <a:br>
              <a:rPr lang="vi-VN" dirty="0">
                <a:latin typeface="Segoe UI" pitchFamily="34" charset="0"/>
                <a:cs typeface="Segoe UI" pitchFamily="34" charset="0"/>
              </a:rPr>
            </a:br>
            <a:r>
              <a:rPr lang="hr-HR" dirty="0" smtClean="0">
                <a:latin typeface="Segoe UI" pitchFamily="34" charset="0"/>
                <a:cs typeface="Segoe UI" pitchFamily="34" charset="0"/>
              </a:rPr>
              <a:t> </a:t>
            </a:r>
            <a:r>
              <a:rPr lang="vi-VN" dirty="0" smtClean="0">
                <a:latin typeface="Segoe UI" pitchFamily="34" charset="0"/>
                <a:cs typeface="Segoe UI" pitchFamily="34" charset="0"/>
              </a:rPr>
              <a:t>razine </a:t>
            </a:r>
            <a:r>
              <a:rPr lang="vi-VN" dirty="0">
                <a:latin typeface="Segoe UI" pitchFamily="34" charset="0"/>
                <a:cs typeface="Segoe UI" pitchFamily="34" charset="0"/>
              </a:rPr>
              <a:t>aktivnosti za NEC i procedura praćenja promjena u radu, novi </a:t>
            </a:r>
            <a:r>
              <a:rPr lang="hr-HR" dirty="0" smtClean="0">
                <a:latin typeface="Segoe UI" pitchFamily="34" charset="0"/>
                <a:cs typeface="Segoe UI" pitchFamily="34" charset="0"/>
              </a:rPr>
              <a:t> </a:t>
            </a:r>
            <a:br>
              <a:rPr lang="hr-HR" dirty="0" smtClean="0">
                <a:latin typeface="Segoe UI" pitchFamily="34" charset="0"/>
                <a:cs typeface="Segoe UI" pitchFamily="34" charset="0"/>
              </a:rPr>
            </a:br>
            <a:r>
              <a:rPr lang="hr-HR" dirty="0" smtClean="0">
                <a:latin typeface="Segoe UI" pitchFamily="34" charset="0"/>
                <a:cs typeface="Segoe UI" pitchFamily="34" charset="0"/>
              </a:rPr>
              <a:t> </a:t>
            </a:r>
            <a:r>
              <a:rPr lang="vi-VN" dirty="0" smtClean="0">
                <a:latin typeface="Segoe UI" pitchFamily="34" charset="0"/>
                <a:cs typeface="Segoe UI" pitchFamily="34" charset="0"/>
              </a:rPr>
              <a:t>izvori </a:t>
            </a:r>
            <a:r>
              <a:rPr lang="vi-VN" dirty="0">
                <a:latin typeface="Segoe UI" pitchFamily="34" charset="0"/>
                <a:cs typeface="Segoe UI" pitchFamily="34" charset="0"/>
              </a:rPr>
              <a:t>emisije, učestalost analiza</a:t>
            </a:r>
            <a:r>
              <a:rPr lang="vi-VN" dirty="0" smtClean="0">
                <a:latin typeface="Segoe UI" pitchFamily="34" charset="0"/>
                <a:cs typeface="Segoe UI" pitchFamily="34" charset="0"/>
              </a:rPr>
              <a:t>).</a:t>
            </a:r>
            <a:endParaRPr lang="hr-HR" dirty="0" smtClean="0">
              <a:latin typeface="Segoe UI" pitchFamily="34" charset="0"/>
              <a:cs typeface="Segoe UI" pitchFamily="34" charset="0"/>
            </a:endParaRPr>
          </a:p>
          <a:p>
            <a:endParaRPr lang="vi-VN" dirty="0">
              <a:latin typeface="Segoe UI" pitchFamily="34" charset="0"/>
              <a:cs typeface="Segoe UI" pitchFamily="34" charset="0"/>
            </a:endParaRPr>
          </a:p>
          <a:p>
            <a:r>
              <a:rPr lang="vi-VN" b="1" dirty="0" smtClean="0">
                <a:latin typeface="Segoe UI" pitchFamily="34" charset="0"/>
                <a:cs typeface="Segoe UI" pitchFamily="34" charset="0"/>
              </a:rPr>
              <a:t>18 </a:t>
            </a:r>
            <a:r>
              <a:rPr lang="vi-VN" b="1" dirty="0">
                <a:latin typeface="Segoe UI" pitchFamily="34" charset="0"/>
                <a:cs typeface="Segoe UI" pitchFamily="34" charset="0"/>
              </a:rPr>
              <a:t>slučajeva – C: </a:t>
            </a:r>
            <a:r>
              <a:rPr lang="vi-VN" dirty="0">
                <a:latin typeface="Segoe UI" pitchFamily="34" charset="0"/>
                <a:cs typeface="Segoe UI" pitchFamily="34" charset="0"/>
              </a:rPr>
              <a:t>nesukladnosti s Uredbom (razine točnosti, proceduru praćenja Promjena u radu u poglavlju 25. Plana praćenja uskladiti s čl. 18. i 23. Odluke 2011/278, neusklađenost podataka u NEC i AER obrascu, uskladiti metodologiju praćenja-stanje zaliha, razlika u stanju zaliha_početak i kraj, kategorizacija tokova izvora-prekoračen prag de-minimis, odgovornosti i zaduženja za uzorkovanje, novi izvor emisije, </a:t>
            </a:r>
            <a:r>
              <a:rPr lang="vi-VN" dirty="0" smtClean="0">
                <a:latin typeface="Segoe UI" pitchFamily="34" charset="0"/>
                <a:cs typeface="Segoe UI" pitchFamily="34" charset="0"/>
              </a:rPr>
              <a:t>ne </a:t>
            </a:r>
            <a:r>
              <a:rPr lang="vi-VN" dirty="0">
                <a:latin typeface="Segoe UI" pitchFamily="34" charset="0"/>
                <a:cs typeface="Segoe UI" pitchFamily="34" charset="0"/>
              </a:rPr>
              <a:t>provodi se interna verifikacija i validacija za izvještajnu godinu</a:t>
            </a:r>
            <a:r>
              <a:rPr lang="vi-VN" dirty="0" smtClean="0">
                <a:latin typeface="Segoe UI" pitchFamily="34" charset="0"/>
                <a:cs typeface="Segoe UI" pitchFamily="34" charset="0"/>
              </a:rPr>
              <a:t>).</a:t>
            </a:r>
            <a:endParaRPr lang="hr-HR" dirty="0" smtClean="0">
              <a:latin typeface="Segoe UI" pitchFamily="34" charset="0"/>
              <a:cs typeface="Segoe UI" pitchFamily="34" charset="0"/>
            </a:endParaRPr>
          </a:p>
          <a:p>
            <a:endParaRPr lang="vi-VN" dirty="0">
              <a:latin typeface="Segoe UI" pitchFamily="34" charset="0"/>
              <a:cs typeface="Segoe UI" pitchFamily="34" charset="0"/>
            </a:endParaRPr>
          </a:p>
          <a:p>
            <a:r>
              <a:rPr lang="vi-VN" b="1" dirty="0" smtClean="0">
                <a:latin typeface="Segoe UI" pitchFamily="34" charset="0"/>
                <a:cs typeface="Segoe UI" pitchFamily="34" charset="0"/>
              </a:rPr>
              <a:t>32 </a:t>
            </a:r>
            <a:r>
              <a:rPr lang="vi-VN" b="1" dirty="0">
                <a:latin typeface="Segoe UI" pitchFamily="34" charset="0"/>
                <a:cs typeface="Segoe UI" pitchFamily="34" charset="0"/>
              </a:rPr>
              <a:t>slučaja – D: </a:t>
            </a:r>
            <a:r>
              <a:rPr lang="vi-VN" dirty="0">
                <a:latin typeface="Segoe UI" pitchFamily="34" charset="0"/>
                <a:cs typeface="Segoe UI" pitchFamily="34" charset="0"/>
              </a:rPr>
              <a:t>preporuka za poboljšanje (Proceduru praćenja Promjena u radu dopuniti opisom utvrđivanja aktivnosti po podpostrojenjima, jednoznačnost u korištenju razina, mjerna oprema-osiguranje sljedivosti korištenja izvan obrasca Plana, procjena rizika, čuvanje dokumentacije,poboljšanje kontrolnih aktivnosti, poboljšanje Plana uzorkovanja, citiranje normi, mjerni rasponi,.... )</a:t>
            </a:r>
          </a:p>
        </p:txBody>
      </p:sp>
    </p:spTree>
    <p:extLst>
      <p:ext uri="{BB962C8B-B14F-4D97-AF65-F5344CB8AC3E}">
        <p14:creationId xmlns:p14="http://schemas.microsoft.com/office/powerpoint/2010/main" val="3995952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400" dirty="0">
                <a:solidFill>
                  <a:prstClr val="black"/>
                </a:solidFill>
                <a:latin typeface="Segoe UI Light" panose="020B0502040204020203" pitchFamily="34" charset="0"/>
                <a:cs typeface="Segoe UI Light" panose="020B0502040204020203" pitchFamily="34" charset="0"/>
              </a:rPr>
              <a:t>3. PRIMJEDBE NA VERIFIKACIJSKA </a:t>
            </a:r>
            <a:r>
              <a:rPr lang="pl-PL" sz="2400" dirty="0" smtClean="0">
                <a:solidFill>
                  <a:prstClr val="black"/>
                </a:solidFill>
                <a:latin typeface="Segoe UI Light" panose="020B0502040204020203" pitchFamily="34" charset="0"/>
                <a:cs typeface="Segoe UI Light" panose="020B0502040204020203" pitchFamily="34" charset="0"/>
              </a:rPr>
              <a:t>IZVJEŠĆA</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0832" y="1252151"/>
            <a:ext cx="7810800" cy="4085968"/>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4" name="Text Placeholder 2"/>
          <p:cNvSpPr>
            <a:spLocks noGrp="1"/>
          </p:cNvSpPr>
          <p:nvPr>
            <p:ph type="body" idx="1"/>
          </p:nvPr>
        </p:nvSpPr>
        <p:spPr>
          <a:xfrm>
            <a:off x="700215" y="540444"/>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3.4. Ostale primjedbe_1:</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TextBox 1"/>
          <p:cNvSpPr txBox="1"/>
          <p:nvPr/>
        </p:nvSpPr>
        <p:spPr>
          <a:xfrm>
            <a:off x="700215" y="983555"/>
            <a:ext cx="8266671" cy="5355312"/>
          </a:xfrm>
          <a:prstGeom prst="rect">
            <a:avLst/>
          </a:prstGeom>
          <a:noFill/>
        </p:spPr>
        <p:txBody>
          <a:bodyPr wrap="square" rtlCol="0">
            <a:spAutoFit/>
          </a:bodyPr>
          <a:lstStyle/>
          <a:p>
            <a:pPr marL="285750" indent="-285750">
              <a:buFont typeface="Arial" panose="020B0604020202020204" pitchFamily="34" charset="0"/>
              <a:buChar char="•"/>
            </a:pPr>
            <a:r>
              <a:rPr lang="pl-PL" altLang="en-US" b="1" dirty="0">
                <a:solidFill>
                  <a:prstClr val="black"/>
                </a:solidFill>
                <a:latin typeface="Segoe UI" panose="020B0502040204020203" pitchFamily="34" charset="0"/>
                <a:ea typeface="Segoe Black" charset="0"/>
                <a:cs typeface="Segoe UI" panose="020B0502040204020203" pitchFamily="34" charset="0"/>
              </a:rPr>
              <a:t>Referiranje na relevantni plan praćenja </a:t>
            </a:r>
            <a:r>
              <a:rPr lang="pl-PL" altLang="en-US" dirty="0" smtClean="0">
                <a:solidFill>
                  <a:prstClr val="black"/>
                </a:solidFill>
                <a:latin typeface="Segoe UI" panose="020B0502040204020203" pitchFamily="34" charset="0"/>
                <a:ea typeface="Segoe Black" charset="0"/>
                <a:cs typeface="Segoe UI" panose="020B0502040204020203" pitchFamily="34" charset="0"/>
              </a:rPr>
              <a:t>: </a:t>
            </a:r>
            <a:r>
              <a:rPr lang="hr-HR" dirty="0" smtClean="0">
                <a:latin typeface="Segoe UI" panose="020B0502040204020203" pitchFamily="34" charset="0"/>
                <a:cs typeface="Segoe UI" panose="020B0502040204020203" pitchFamily="34" charset="0"/>
              </a:rPr>
              <a:t>U </a:t>
            </a:r>
            <a:r>
              <a:rPr lang="hr-HR" dirty="0">
                <a:latin typeface="Segoe UI" panose="020B0502040204020203" pitchFamily="34" charset="0"/>
                <a:cs typeface="Segoe UI" panose="020B0502040204020203" pitchFamily="34" charset="0"/>
              </a:rPr>
              <a:t>izvješću o verifikaciji mora biti dana jasna </a:t>
            </a:r>
            <a:r>
              <a:rPr lang="hr-HR" dirty="0" smtClean="0">
                <a:latin typeface="Segoe UI" panose="020B0502040204020203" pitchFamily="34" charset="0"/>
                <a:cs typeface="Segoe UI" panose="020B0502040204020203" pitchFamily="34" charset="0"/>
              </a:rPr>
              <a:t>referenca </a:t>
            </a:r>
            <a:r>
              <a:rPr lang="hr-HR" dirty="0">
                <a:latin typeface="Segoe UI" panose="020B0502040204020203" pitchFamily="34" charset="0"/>
                <a:cs typeface="Segoe UI" panose="020B0502040204020203" pitchFamily="34" charset="0"/>
              </a:rPr>
              <a:t>na odobreni plan praćenja ali isto tako </a:t>
            </a:r>
            <a:r>
              <a:rPr lang="hr-HR" dirty="0" smtClean="0">
                <a:latin typeface="Segoe UI" panose="020B0502040204020203" pitchFamily="34" charset="0"/>
                <a:cs typeface="Segoe UI" panose="020B0502040204020203" pitchFamily="34" charset="0"/>
              </a:rPr>
              <a:t>mora se navesti ako </a:t>
            </a:r>
            <a:r>
              <a:rPr lang="hr-HR" dirty="0">
                <a:latin typeface="Segoe UI" panose="020B0502040204020203" pitchFamily="34" charset="0"/>
                <a:cs typeface="Segoe UI" panose="020B0502040204020203" pitchFamily="34" charset="0"/>
              </a:rPr>
              <a:t>je relevantna neka neodobrena verzija </a:t>
            </a:r>
            <a:r>
              <a:rPr lang="hr-HR" dirty="0" smtClean="0">
                <a:latin typeface="Segoe UI" panose="020B0502040204020203" pitchFamily="34" charset="0"/>
                <a:cs typeface="Segoe UI" panose="020B0502040204020203" pitchFamily="34" charset="0"/>
              </a:rPr>
              <a:t>PP.</a:t>
            </a:r>
          </a:p>
          <a:p>
            <a:endParaRPr lang="hr-HR" sz="9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hr-HR" b="1" dirty="0">
                <a:latin typeface="Segoe UI" panose="020B0502040204020203" pitchFamily="34" charset="0"/>
                <a:cs typeface="Segoe UI" panose="020B0502040204020203" pitchFamily="34" charset="0"/>
              </a:rPr>
              <a:t>Upravljanje promjenama: </a:t>
            </a:r>
            <a:r>
              <a:rPr lang="hr-HR" dirty="0">
                <a:latin typeface="Segoe UI" panose="020B0502040204020203" pitchFamily="34" charset="0"/>
                <a:cs typeface="Segoe UI" panose="020B0502040204020203" pitchFamily="34" charset="0"/>
              </a:rPr>
              <a:t>U Izvješću o verifikaciji verifikator se nije referirao na promjene u odnosu na prethodnu godinu, a vezano za povećanje broja tokova </a:t>
            </a:r>
            <a:r>
              <a:rPr lang="hr-HR" dirty="0" smtClean="0">
                <a:latin typeface="Segoe UI" panose="020B0502040204020203" pitchFamily="34" charset="0"/>
                <a:cs typeface="Segoe UI" panose="020B0502040204020203" pitchFamily="34" charset="0"/>
              </a:rPr>
              <a:t>izvora odnosno operater </a:t>
            </a:r>
            <a:r>
              <a:rPr lang="hr-HR" dirty="0">
                <a:latin typeface="Segoe UI" panose="020B0502040204020203" pitchFamily="34" charset="0"/>
                <a:cs typeface="Segoe UI" panose="020B0502040204020203" pitchFamily="34" charset="0"/>
              </a:rPr>
              <a:t>je označio da je u odnosu na prethodnu godinu (koja je praćena temeljem Plana praćenja v2.0) bilo promjena </a:t>
            </a:r>
            <a:r>
              <a:rPr lang="hr-HR" dirty="0" smtClean="0">
                <a:latin typeface="Segoe UI" panose="020B0502040204020203" pitchFamily="34" charset="0"/>
                <a:cs typeface="Segoe UI" panose="020B0502040204020203" pitchFamily="34" charset="0"/>
              </a:rPr>
              <a:t>dok </a:t>
            </a:r>
            <a:r>
              <a:rPr lang="hr-HR" dirty="0">
                <a:latin typeface="Segoe UI" panose="020B0502040204020203" pitchFamily="34" charset="0"/>
                <a:cs typeface="Segoe UI" panose="020B0502040204020203" pitchFamily="34" charset="0"/>
              </a:rPr>
              <a:t>je verifikator naznačio da promjena nije bilo. </a:t>
            </a:r>
            <a:endParaRPr lang="hr-HR" dirty="0" smtClean="0">
              <a:latin typeface="Segoe UI" panose="020B0502040204020203" pitchFamily="34" charset="0"/>
              <a:cs typeface="Segoe UI" panose="020B0502040204020203" pitchFamily="34" charset="0"/>
            </a:endParaRPr>
          </a:p>
          <a:p>
            <a:endParaRPr lang="hr-HR" sz="9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hr-HR" b="1" dirty="0" err="1" smtClean="0">
                <a:latin typeface="Segoe UI" panose="020B0502040204020203" pitchFamily="34" charset="0"/>
                <a:cs typeface="Segoe UI" panose="020B0502040204020203" pitchFamily="34" charset="0"/>
              </a:rPr>
              <a:t>Neistovjetnost</a:t>
            </a:r>
            <a:r>
              <a:rPr lang="hr-HR" b="1" dirty="0" smtClean="0">
                <a:latin typeface="Segoe UI" panose="020B0502040204020203" pitchFamily="34" charset="0"/>
                <a:cs typeface="Segoe UI" panose="020B0502040204020203" pitchFamily="34" charset="0"/>
              </a:rPr>
              <a:t> sadržaja </a:t>
            </a:r>
            <a:r>
              <a:rPr lang="hr-HR" dirty="0" smtClean="0">
                <a:latin typeface="Segoe UI" panose="020B0502040204020203" pitchFamily="34" charset="0"/>
                <a:cs typeface="Segoe UI" panose="020B0502040204020203" pitchFamily="34" charset="0"/>
              </a:rPr>
              <a:t>dostavljenih elektroničkih i pisanih primjeraka izvještaja.</a:t>
            </a:r>
          </a:p>
          <a:p>
            <a:endParaRPr lang="hr-HR" sz="9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hr-HR" b="1" dirty="0" smtClean="0">
                <a:latin typeface="Segoe UI" panose="020B0502040204020203" pitchFamily="34" charset="0"/>
                <a:cs typeface="Segoe UI" panose="020B0502040204020203" pitchFamily="34" charset="0"/>
              </a:rPr>
              <a:t>Godišnja </a:t>
            </a:r>
            <a:r>
              <a:rPr lang="hr-HR" b="1" dirty="0">
                <a:latin typeface="Segoe UI" panose="020B0502040204020203" pitchFamily="34" charset="0"/>
                <a:cs typeface="Segoe UI" panose="020B0502040204020203" pitchFamily="34" charset="0"/>
              </a:rPr>
              <a:t>emisija  nije prikazana kao cijeli broj </a:t>
            </a:r>
            <a:r>
              <a:rPr lang="hr-HR" dirty="0">
                <a:latin typeface="Segoe UI" panose="020B0502040204020203" pitchFamily="34" charset="0"/>
                <a:cs typeface="Segoe UI" panose="020B0502040204020203" pitchFamily="34" charset="0"/>
              </a:rPr>
              <a:t>što nije u skladu </a:t>
            </a:r>
            <a:r>
              <a:rPr lang="hr-HR" dirty="0" smtClean="0">
                <a:latin typeface="Segoe UI" panose="020B0502040204020203" pitchFamily="34" charset="0"/>
                <a:cs typeface="Segoe UI" panose="020B0502040204020203" pitchFamily="34" charset="0"/>
              </a:rPr>
              <a:t>s čl.72</a:t>
            </a:r>
            <a:r>
              <a:rPr lang="hr-HR" dirty="0">
                <a:latin typeface="Segoe UI" panose="020B0502040204020203" pitchFamily="34" charset="0"/>
                <a:cs typeface="Segoe UI" panose="020B0502040204020203" pitchFamily="34" charset="0"/>
              </a:rPr>
              <a:t>. st.1 Uredbe </a:t>
            </a:r>
            <a:r>
              <a:rPr lang="hr-HR" dirty="0" smtClean="0">
                <a:latin typeface="Segoe UI" panose="020B0502040204020203" pitchFamily="34" charset="0"/>
                <a:cs typeface="Segoe UI" panose="020B0502040204020203" pitchFamily="34" charset="0"/>
              </a:rPr>
              <a:t>601/2012.</a:t>
            </a:r>
          </a:p>
          <a:p>
            <a:endParaRPr lang="hr-HR" sz="9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hr-HR" dirty="0">
                <a:latin typeface="Segoe UI" panose="020B0502040204020203" pitchFamily="34" charset="0"/>
                <a:cs typeface="Segoe UI" panose="020B0502040204020203" pitchFamily="34" charset="0"/>
              </a:rPr>
              <a:t>U Izvješće o verifikaciji izdano je </a:t>
            </a:r>
            <a:r>
              <a:rPr lang="hr-HR" b="1" dirty="0">
                <a:latin typeface="Segoe UI" panose="020B0502040204020203" pitchFamily="34" charset="0"/>
                <a:cs typeface="Segoe UI" panose="020B0502040204020203" pitchFamily="34" charset="0"/>
              </a:rPr>
              <a:t>„Mišljenje – verificirano</a:t>
            </a:r>
            <a:r>
              <a:rPr lang="hr-HR" dirty="0">
                <a:latin typeface="Segoe UI" panose="020B0502040204020203" pitchFamily="34" charset="0"/>
                <a:cs typeface="Segoe UI" panose="020B0502040204020203" pitchFamily="34" charset="0"/>
              </a:rPr>
              <a:t>“ a zbog danih preporuka za poboljšanje trebalo je izdati „Mišljenje – verificirano s komentarima</a:t>
            </a:r>
            <a:r>
              <a:rPr lang="hr-HR" dirty="0" smtClean="0">
                <a:latin typeface="Segoe UI" panose="020B0502040204020203" pitchFamily="34" charset="0"/>
                <a:cs typeface="Segoe UI" panose="020B0502040204020203" pitchFamily="34" charset="0"/>
              </a:rPr>
              <a:t>“ što znači verificirano izvješće kao zadovoljavajuće jer ne sadrži značajne netočnosti.  </a:t>
            </a:r>
          </a:p>
          <a:p>
            <a:endParaRPr lang="hr-H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5478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400" dirty="0">
                <a:solidFill>
                  <a:prstClr val="black"/>
                </a:solidFill>
                <a:latin typeface="Segoe UI Light" panose="020B0502040204020203" pitchFamily="34" charset="0"/>
                <a:cs typeface="Segoe UI Light" panose="020B0502040204020203" pitchFamily="34" charset="0"/>
              </a:rPr>
              <a:t>3. PRIMJEDBE NA VERIFIKACIJSKA </a:t>
            </a:r>
            <a:r>
              <a:rPr lang="pl-PL" sz="2400" dirty="0" smtClean="0">
                <a:solidFill>
                  <a:prstClr val="black"/>
                </a:solidFill>
                <a:latin typeface="Segoe UI Light" panose="020B0502040204020203" pitchFamily="34" charset="0"/>
                <a:cs typeface="Segoe UI Light" panose="020B0502040204020203" pitchFamily="34" charset="0"/>
              </a:rPr>
              <a:t>IZVJEŠĆA</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0832" y="1252151"/>
            <a:ext cx="7810800" cy="4085968"/>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4" name="Text Placeholder 2"/>
          <p:cNvSpPr>
            <a:spLocks noGrp="1"/>
          </p:cNvSpPr>
          <p:nvPr>
            <p:ph type="body" idx="1"/>
          </p:nvPr>
        </p:nvSpPr>
        <p:spPr>
          <a:xfrm>
            <a:off x="700215" y="540444"/>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3.4. Ostale primjedbe_2:</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TextBox 1"/>
          <p:cNvSpPr txBox="1"/>
          <p:nvPr/>
        </p:nvSpPr>
        <p:spPr>
          <a:xfrm>
            <a:off x="700215" y="1090802"/>
            <a:ext cx="8266671" cy="5355312"/>
          </a:xfrm>
          <a:prstGeom prst="rect">
            <a:avLst/>
          </a:prstGeom>
          <a:noFill/>
        </p:spPr>
        <p:txBody>
          <a:bodyPr wrap="square" rtlCol="0">
            <a:spAutoFit/>
          </a:bodyPr>
          <a:lstStyle/>
          <a:p>
            <a:endParaRPr lang="hr-HR" dirty="0" smtClean="0">
              <a:latin typeface="Segoe UI" panose="020B0502040204020203" pitchFamily="34" charset="0"/>
              <a:cs typeface="Segoe UI" panose="020B0502040204020203" pitchFamily="34" charset="0"/>
            </a:endParaRPr>
          </a:p>
          <a:p>
            <a:r>
              <a:rPr lang="hr-HR" b="1" dirty="0" smtClean="0">
                <a:latin typeface="Segoe UI" panose="020B0502040204020203" pitchFamily="34" charset="0"/>
                <a:cs typeface="Segoe UI" panose="020B0502040204020203" pitchFamily="34" charset="0"/>
              </a:rPr>
              <a:t> Nesukladnost „razina” između verifikacijskog izvješća i izvješća </a:t>
            </a:r>
            <a:r>
              <a:rPr lang="hr-HR" b="1" dirty="0">
                <a:latin typeface="Segoe UI" panose="020B0502040204020203" pitchFamily="34" charset="0"/>
                <a:cs typeface="Segoe UI" panose="020B0502040204020203" pitchFamily="34" charset="0"/>
              </a:rPr>
              <a:t>o </a:t>
            </a:r>
            <a:r>
              <a:rPr lang="hr-HR" b="1" dirty="0" smtClean="0">
                <a:latin typeface="Segoe UI" panose="020B0502040204020203" pitchFamily="34" charset="0"/>
                <a:cs typeface="Segoe UI" panose="020B0502040204020203" pitchFamily="34" charset="0"/>
              </a:rPr>
              <a:t>  </a:t>
            </a:r>
            <a:br>
              <a:rPr lang="hr-HR" b="1" dirty="0" smtClean="0">
                <a:latin typeface="Segoe UI" panose="020B0502040204020203" pitchFamily="34" charset="0"/>
                <a:cs typeface="Segoe UI" panose="020B0502040204020203" pitchFamily="34" charset="0"/>
              </a:rPr>
            </a:br>
            <a:r>
              <a:rPr lang="hr-HR" b="1" dirty="0" smtClean="0">
                <a:latin typeface="Segoe UI" panose="020B0502040204020203" pitchFamily="34" charset="0"/>
                <a:cs typeface="Segoe UI" panose="020B0502040204020203" pitchFamily="34" charset="0"/>
              </a:rPr>
              <a:t> emisijama ili plana praćenja: </a:t>
            </a:r>
          </a:p>
          <a:p>
            <a:endParaRPr lang="hr-HR" b="1"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hr-HR" dirty="0" smtClean="0">
                <a:latin typeface="Segoe UI" panose="020B0502040204020203" pitchFamily="34" charset="0"/>
                <a:cs typeface="Segoe UI" panose="020B0502040204020203" pitchFamily="34" charset="0"/>
              </a:rPr>
              <a:t>U </a:t>
            </a:r>
            <a:r>
              <a:rPr lang="hr-HR" dirty="0">
                <a:latin typeface="Segoe UI" panose="020B0502040204020203" pitchFamily="34" charset="0"/>
                <a:cs typeface="Segoe UI" panose="020B0502040204020203" pitchFamily="34" charset="0"/>
              </a:rPr>
              <a:t>Izvješću o verifikaciji navedena razina za korišteni emisijski faktor za tok izvora emisije F4: Dolomit (razina 2-laboratorijska analiza) ne odgovara primijenjenoj razini (razina 1- Vrsta I&amp; najbolja praksa) u Izvješću o godišnjim emisijama koja je sukladna razini navedenoj u relevantnom Planu </a:t>
            </a:r>
            <a:r>
              <a:rPr lang="hr-HR" dirty="0" smtClean="0">
                <a:latin typeface="Segoe UI" panose="020B0502040204020203" pitchFamily="34" charset="0"/>
                <a:cs typeface="Segoe UI" panose="020B0502040204020203" pitchFamily="34" charset="0"/>
              </a:rPr>
              <a:t>praćenja.</a:t>
            </a:r>
          </a:p>
          <a:p>
            <a:pPr marL="285750" indent="-285750">
              <a:buFont typeface="Arial" panose="020B0604020202020204" pitchFamily="34" charset="0"/>
              <a:buChar char="•"/>
            </a:pPr>
            <a:endParaRPr lang="hr-HR"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hr-HR" dirty="0" smtClean="0">
                <a:latin typeface="Segoe UI" panose="020B0502040204020203" pitchFamily="34" charset="0"/>
                <a:cs typeface="Segoe UI" panose="020B0502040204020203" pitchFamily="34" charset="0"/>
              </a:rPr>
              <a:t>U </a:t>
            </a:r>
            <a:r>
              <a:rPr lang="hr-HR" dirty="0">
                <a:latin typeface="Segoe UI" panose="020B0502040204020203" pitchFamily="34" charset="0"/>
                <a:cs typeface="Segoe UI" panose="020B0502040204020203" pitchFamily="34" charset="0"/>
              </a:rPr>
              <a:t>Izvješću o verifikaciji </a:t>
            </a:r>
            <a:r>
              <a:rPr lang="hr-HR" dirty="0" smtClean="0">
                <a:latin typeface="Segoe UI" panose="020B0502040204020203" pitchFamily="34" charset="0"/>
                <a:cs typeface="Segoe UI" panose="020B0502040204020203" pitchFamily="34" charset="0"/>
              </a:rPr>
              <a:t>za npr. emisijski </a:t>
            </a:r>
            <a:r>
              <a:rPr lang="hr-HR" dirty="0">
                <a:latin typeface="Segoe UI" panose="020B0502040204020203" pitchFamily="34" charset="0"/>
                <a:cs typeface="Segoe UI" panose="020B0502040204020203" pitchFamily="34" charset="0"/>
              </a:rPr>
              <a:t>faktor </a:t>
            </a:r>
            <a:r>
              <a:rPr lang="hr-HR" dirty="0" smtClean="0">
                <a:latin typeface="Segoe UI" panose="020B0502040204020203" pitchFamily="34" charset="0"/>
                <a:cs typeface="Segoe UI" panose="020B0502040204020203" pitchFamily="34" charset="0"/>
              </a:rPr>
              <a:t>za jedan tok izvora navedena je razina </a:t>
            </a:r>
            <a:r>
              <a:rPr lang="hr-HR" dirty="0">
                <a:latin typeface="Segoe UI" panose="020B0502040204020203" pitchFamily="34" charset="0"/>
                <a:cs typeface="Segoe UI" panose="020B0502040204020203" pitchFamily="34" charset="0"/>
              </a:rPr>
              <a:t>1 što odgovara Planu praćenja </a:t>
            </a:r>
            <a:r>
              <a:rPr lang="hr-HR" dirty="0" smtClean="0">
                <a:latin typeface="Segoe UI" panose="020B0502040204020203" pitchFamily="34" charset="0"/>
                <a:cs typeface="Segoe UI" panose="020B0502040204020203" pitchFamily="34" charset="0"/>
              </a:rPr>
              <a:t>ali </a:t>
            </a:r>
            <a:r>
              <a:rPr lang="hr-HR" dirty="0">
                <a:latin typeface="Segoe UI" panose="020B0502040204020203" pitchFamily="34" charset="0"/>
                <a:cs typeface="Segoe UI" panose="020B0502040204020203" pitchFamily="34" charset="0"/>
              </a:rPr>
              <a:t>nije sukladno Izvješću o emisijama gdje je pogrešno naveden pristup „bez razine“ </a:t>
            </a:r>
            <a:r>
              <a:rPr lang="hr-HR" dirty="0" smtClean="0">
                <a:latin typeface="Segoe UI" panose="020B0502040204020203" pitchFamily="34" charset="0"/>
                <a:cs typeface="Segoe UI" panose="020B0502040204020203" pitchFamily="34" charset="0"/>
              </a:rPr>
              <a:t>.</a:t>
            </a:r>
          </a:p>
          <a:p>
            <a:endParaRPr lang="hr-HR" dirty="0">
              <a:latin typeface="Segoe UI" panose="020B0502040204020203" pitchFamily="34" charset="0"/>
              <a:cs typeface="Segoe UI" panose="020B0502040204020203" pitchFamily="34" charset="0"/>
            </a:endParaRPr>
          </a:p>
          <a:p>
            <a:r>
              <a:rPr lang="hr-HR" b="1" dirty="0" smtClean="0">
                <a:solidFill>
                  <a:prstClr val="black"/>
                </a:solidFill>
                <a:latin typeface="Segoe UI" panose="020B0502040204020203" pitchFamily="34" charset="0"/>
                <a:cs typeface="Segoe UI" panose="020B0502040204020203" pitchFamily="34" charset="0"/>
              </a:rPr>
              <a:t>Nesukladnost u  „broju tokova” </a:t>
            </a:r>
            <a:r>
              <a:rPr lang="hr-HR" b="1" dirty="0">
                <a:solidFill>
                  <a:prstClr val="black"/>
                </a:solidFill>
                <a:latin typeface="Segoe UI" panose="020B0502040204020203" pitchFamily="34" charset="0"/>
                <a:cs typeface="Segoe UI" panose="020B0502040204020203" pitchFamily="34" charset="0"/>
              </a:rPr>
              <a:t>između verifikacijskog izvješća i izvješća o   </a:t>
            </a:r>
            <a:br>
              <a:rPr lang="hr-HR" b="1" dirty="0">
                <a:solidFill>
                  <a:prstClr val="black"/>
                </a:solidFill>
                <a:latin typeface="Segoe UI" panose="020B0502040204020203" pitchFamily="34" charset="0"/>
                <a:cs typeface="Segoe UI" panose="020B0502040204020203" pitchFamily="34" charset="0"/>
              </a:rPr>
            </a:br>
            <a:r>
              <a:rPr lang="hr-HR" b="1" dirty="0" smtClean="0">
                <a:solidFill>
                  <a:prstClr val="black"/>
                </a:solidFill>
                <a:latin typeface="Segoe UI" panose="020B0502040204020203" pitchFamily="34" charset="0"/>
                <a:cs typeface="Segoe UI" panose="020B0502040204020203" pitchFamily="34" charset="0"/>
              </a:rPr>
              <a:t>emisijama </a:t>
            </a:r>
            <a:r>
              <a:rPr lang="hr-HR" b="1" dirty="0">
                <a:solidFill>
                  <a:prstClr val="black"/>
                </a:solidFill>
                <a:latin typeface="Segoe UI" panose="020B0502040204020203" pitchFamily="34" charset="0"/>
                <a:cs typeface="Segoe UI" panose="020B0502040204020203" pitchFamily="34" charset="0"/>
              </a:rPr>
              <a:t>ili plana </a:t>
            </a:r>
            <a:r>
              <a:rPr lang="hr-HR" b="1" dirty="0" smtClean="0">
                <a:solidFill>
                  <a:prstClr val="black"/>
                </a:solidFill>
                <a:latin typeface="Segoe UI" panose="020B0502040204020203" pitchFamily="34" charset="0"/>
                <a:cs typeface="Segoe UI" panose="020B0502040204020203" pitchFamily="34" charset="0"/>
              </a:rPr>
              <a:t>praćenja:</a:t>
            </a:r>
          </a:p>
          <a:p>
            <a:endParaRPr lang="hr-HR" b="1" dirty="0" smtClean="0">
              <a:solidFill>
                <a:prstClr val="black"/>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hr-HR" dirty="0" smtClean="0">
                <a:solidFill>
                  <a:prstClr val="black"/>
                </a:solidFill>
                <a:latin typeface="Segoe UI" panose="020B0502040204020203" pitchFamily="34" charset="0"/>
                <a:cs typeface="Segoe UI" panose="020B0502040204020203" pitchFamily="34" charset="0"/>
              </a:rPr>
              <a:t>U </a:t>
            </a:r>
            <a:r>
              <a:rPr lang="hr-HR" dirty="0">
                <a:latin typeface="Segoe UI" panose="020B0502040204020203" pitchFamily="34" charset="0"/>
                <a:cs typeface="Segoe UI" panose="020B0502040204020203" pitchFamily="34" charset="0"/>
              </a:rPr>
              <a:t>Izvješću o verifikaciji</a:t>
            </a:r>
            <a:r>
              <a:rPr lang="hr-HR" dirty="0" smtClean="0">
                <a:solidFill>
                  <a:prstClr val="black"/>
                </a:solidFill>
                <a:latin typeface="Segoe UI" panose="020B0502040204020203" pitchFamily="34" charset="0"/>
                <a:cs typeface="Segoe UI" panose="020B0502040204020203" pitchFamily="34" charset="0"/>
              </a:rPr>
              <a:t> izostavljen </a:t>
            </a:r>
            <a:r>
              <a:rPr lang="hr-HR" dirty="0">
                <a:solidFill>
                  <a:prstClr val="black"/>
                </a:solidFill>
                <a:latin typeface="Segoe UI" panose="020B0502040204020203" pitchFamily="34" charset="0"/>
                <a:cs typeface="Segoe UI" panose="020B0502040204020203" pitchFamily="34" charset="0"/>
              </a:rPr>
              <a:t>tok izvora </a:t>
            </a:r>
            <a:r>
              <a:rPr lang="hr-HR" dirty="0" smtClean="0">
                <a:solidFill>
                  <a:prstClr val="black"/>
                </a:solidFill>
                <a:latin typeface="Segoe UI" panose="020B0502040204020203" pitchFamily="34" charset="0"/>
                <a:cs typeface="Segoe UI" panose="020B0502040204020203" pitchFamily="34" charset="0"/>
              </a:rPr>
              <a:t>koji je naveden u izvješću o emisijama i u relevantnom planu praćenja.</a:t>
            </a:r>
            <a:endParaRPr lang="hr-HR" dirty="0">
              <a:solidFill>
                <a:prstClr val="black"/>
              </a:solidFill>
              <a:latin typeface="Segoe UI" panose="020B0502040204020203" pitchFamily="34" charset="0"/>
              <a:cs typeface="Segoe UI" panose="020B0502040204020203" pitchFamily="34" charset="0"/>
            </a:endParaRPr>
          </a:p>
          <a:p>
            <a:endParaRPr lang="hr-H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02702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400" dirty="0">
                <a:solidFill>
                  <a:prstClr val="black"/>
                </a:solidFill>
                <a:latin typeface="Segoe UI Light" panose="020B0502040204020203" pitchFamily="34" charset="0"/>
                <a:cs typeface="Segoe UI Light" panose="020B0502040204020203" pitchFamily="34" charset="0"/>
              </a:rPr>
              <a:t>3. PRIMJEDBE NA VERIFIKACIJSKA </a:t>
            </a:r>
            <a:r>
              <a:rPr lang="pl-PL" sz="2400" dirty="0" smtClean="0">
                <a:solidFill>
                  <a:prstClr val="black"/>
                </a:solidFill>
                <a:latin typeface="Segoe UI Light" panose="020B0502040204020203" pitchFamily="34" charset="0"/>
                <a:cs typeface="Segoe UI Light" panose="020B0502040204020203" pitchFamily="34" charset="0"/>
              </a:rPr>
              <a:t>IZVJEŠĆA</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0832" y="1252151"/>
            <a:ext cx="7810800" cy="4085968"/>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4" name="Text Placeholder 2"/>
          <p:cNvSpPr>
            <a:spLocks noGrp="1"/>
          </p:cNvSpPr>
          <p:nvPr>
            <p:ph type="body" idx="1"/>
          </p:nvPr>
        </p:nvSpPr>
        <p:spPr>
          <a:xfrm>
            <a:off x="700215" y="540444"/>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3.4. Ostale primjedbe_promjena kategorije postrojenja_3:</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5" name="TextBox 4"/>
          <p:cNvSpPr txBox="1"/>
          <p:nvPr/>
        </p:nvSpPr>
        <p:spPr>
          <a:xfrm>
            <a:off x="782593" y="1049458"/>
            <a:ext cx="7965989" cy="990015"/>
          </a:xfrm>
          <a:prstGeom prst="rect">
            <a:avLst/>
          </a:prstGeom>
          <a:noFill/>
        </p:spPr>
        <p:txBody>
          <a:bodyPr wrap="square" rtlCol="0">
            <a:spAutoFit/>
          </a:bodyPr>
          <a:lstStyle/>
          <a:p>
            <a:pPr marL="285750" lvl="0" indent="-285750" algn="just">
              <a:lnSpc>
                <a:spcPts val="1400"/>
              </a:lnSpc>
              <a:spcAft>
                <a:spcPts val="0"/>
              </a:spcAft>
              <a:buFont typeface="Arial" panose="020B0604020202020204" pitchFamily="34" charset="0"/>
              <a:buChar char="•"/>
            </a:pPr>
            <a:r>
              <a:rPr lang="hr-HR" dirty="0" smtClean="0">
                <a:latin typeface="Segoe UI" panose="020B0502040204020203" pitchFamily="34" charset="0"/>
                <a:ea typeface="Calibri" panose="020F0502020204030204" pitchFamily="34" charset="0"/>
                <a:cs typeface="Times New Roman" panose="02020603050405020304" pitchFamily="18" charset="0"/>
              </a:rPr>
              <a:t>U </a:t>
            </a:r>
            <a:r>
              <a:rPr lang="hr-HR" dirty="0">
                <a:latin typeface="Segoe UI" panose="020B0502040204020203" pitchFamily="34" charset="0"/>
                <a:ea typeface="Calibri" panose="020F0502020204030204" pitchFamily="34" charset="0"/>
                <a:cs typeface="Times New Roman" panose="02020603050405020304" pitchFamily="18" charset="0"/>
              </a:rPr>
              <a:t>Izvještaju o verifikaciji  u Prilogu 2 verifikator navodi da je postrojenje promijenilo kategoriju iz kategorije C u kategoriju B čime je promijenjena razina </a:t>
            </a:r>
            <a:r>
              <a:rPr lang="hr-HR" dirty="0" smtClean="0">
                <a:latin typeface="Segoe UI" panose="020B0502040204020203" pitchFamily="34" charset="0"/>
                <a:ea typeface="Calibri" panose="020F0502020204030204" pitchFamily="34" charset="0"/>
                <a:cs typeface="Times New Roman" panose="02020603050405020304" pitchFamily="18" charset="0"/>
              </a:rPr>
              <a:t>materijalnosti </a:t>
            </a:r>
            <a:r>
              <a:rPr lang="hr-HR" dirty="0">
                <a:latin typeface="Segoe UI" panose="020B0502040204020203" pitchFamily="34" charset="0"/>
                <a:ea typeface="Calibri" panose="020F0502020204030204" pitchFamily="34" charset="0"/>
                <a:cs typeface="Times New Roman" panose="02020603050405020304" pitchFamily="18" charset="0"/>
              </a:rPr>
              <a:t>koja iznosi </a:t>
            </a:r>
            <a:r>
              <a:rPr lang="hr-HR" dirty="0" smtClean="0">
                <a:latin typeface="Segoe UI" panose="020B0502040204020203" pitchFamily="34" charset="0"/>
                <a:ea typeface="Calibri" panose="020F0502020204030204" pitchFamily="34" charset="0"/>
                <a:cs typeface="Times New Roman" panose="02020603050405020304" pitchFamily="18" charset="0"/>
              </a:rPr>
              <a:t>5% (uz obavijest operatera prema nadležnom tijelu 9.2.2018.) što </a:t>
            </a:r>
            <a:r>
              <a:rPr lang="hr-HR" dirty="0">
                <a:latin typeface="Segoe UI" panose="020B0502040204020203" pitchFamily="34" charset="0"/>
                <a:ea typeface="Calibri" panose="020F0502020204030204" pitchFamily="34" charset="0"/>
                <a:cs typeface="Times New Roman" panose="02020603050405020304" pitchFamily="18" charset="0"/>
              </a:rPr>
              <a:t>nije sukladno čl.19 </a:t>
            </a:r>
            <a:r>
              <a:rPr lang="hr-HR" dirty="0" smtClean="0">
                <a:latin typeface="Segoe UI" panose="020B0502040204020203" pitchFamily="34" charset="0"/>
                <a:ea typeface="Calibri" panose="020F0502020204030204" pitchFamily="34" charset="0"/>
                <a:cs typeface="Times New Roman" panose="02020603050405020304" pitchFamily="18" charset="0"/>
              </a:rPr>
              <a:t>Uredbe komisije </a:t>
            </a:r>
            <a:r>
              <a:rPr lang="hr-HR" dirty="0">
                <a:latin typeface="Segoe UI" panose="020B0502040204020203" pitchFamily="34" charset="0"/>
                <a:ea typeface="Calibri" panose="020F0502020204030204" pitchFamily="34" charset="0"/>
                <a:cs typeface="Times New Roman" panose="02020603050405020304" pitchFamily="18" charset="0"/>
              </a:rPr>
              <a:t>(EU) </a:t>
            </a:r>
            <a:r>
              <a:rPr lang="hr-HR" dirty="0" smtClean="0">
                <a:latin typeface="Segoe UI" panose="020B0502040204020203" pitchFamily="34" charset="0"/>
                <a:ea typeface="Calibri" panose="020F0502020204030204" pitchFamily="34" charset="0"/>
                <a:cs typeface="Times New Roman" panose="02020603050405020304" pitchFamily="18" charset="0"/>
              </a:rPr>
              <a:t>br. </a:t>
            </a:r>
            <a:r>
              <a:rPr lang="hr-HR" dirty="0">
                <a:latin typeface="Segoe UI" panose="020B0502040204020203" pitchFamily="34" charset="0"/>
                <a:ea typeface="Calibri" panose="020F0502020204030204" pitchFamily="34" charset="0"/>
                <a:cs typeface="Times New Roman" panose="02020603050405020304" pitchFamily="18" charset="0"/>
              </a:rPr>
              <a:t>601/2012 temeljem koje je određena kategorija postrojenja </a:t>
            </a:r>
            <a:r>
              <a:rPr lang="hr-HR" dirty="0" smtClean="0">
                <a:latin typeface="Segoe UI" panose="020B0502040204020203" pitchFamily="34" charset="0"/>
                <a:ea typeface="Calibri" panose="020F0502020204030204" pitchFamily="34" charset="0"/>
                <a:cs typeface="Times New Roman" panose="02020603050405020304" pitchFamily="18" charset="0"/>
              </a:rPr>
              <a:t>C.</a:t>
            </a:r>
            <a:endParaRPr lang="hr-H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939112" y="2241222"/>
            <a:ext cx="7809471" cy="4031873"/>
          </a:xfrm>
          <a:prstGeom prst="rect">
            <a:avLst/>
          </a:prstGeom>
          <a:noFill/>
          <a:ln w="25400">
            <a:solidFill>
              <a:srgbClr val="FF0000"/>
            </a:solidFill>
          </a:ln>
        </p:spPr>
        <p:txBody>
          <a:bodyPr wrap="square" rtlCol="0">
            <a:spAutoFit/>
          </a:bodyPr>
          <a:lstStyle/>
          <a:p>
            <a:r>
              <a:rPr lang="hr-HR" sz="1600" dirty="0" smtClean="0">
                <a:solidFill>
                  <a:srgbClr val="FF0000"/>
                </a:solidFill>
                <a:latin typeface="Segoe UI" panose="020B0502040204020203" pitchFamily="34" charset="0"/>
                <a:cs typeface="Segoe UI" panose="020B0502040204020203" pitchFamily="34" charset="0"/>
              </a:rPr>
              <a:t>Obrazloženje:</a:t>
            </a:r>
          </a:p>
          <a:p>
            <a:pPr marL="285750" indent="-285750">
              <a:buFont typeface="Arial" panose="020B0604020202020204" pitchFamily="34" charset="0"/>
              <a:buChar char="•"/>
            </a:pPr>
            <a:r>
              <a:rPr lang="hr-HR" sz="1600" dirty="0" smtClean="0">
                <a:latin typeface="Segoe UI" panose="020B0502040204020203" pitchFamily="34" charset="0"/>
                <a:cs typeface="Segoe UI" panose="020B0502040204020203" pitchFamily="34" charset="0"/>
              </a:rPr>
              <a:t>U razdoblju od 2013. do 2016.g. sve emisije &gt; 500.000 t CO2.</a:t>
            </a:r>
          </a:p>
          <a:p>
            <a:pPr marL="285750" indent="-285750">
              <a:buFont typeface="Arial" panose="020B0604020202020204" pitchFamily="34" charset="0"/>
              <a:buChar char="•"/>
            </a:pPr>
            <a:r>
              <a:rPr lang="hr-HR" sz="1600" dirty="0" smtClean="0">
                <a:latin typeface="Segoe UI" panose="020B0502040204020203" pitchFamily="34" charset="0"/>
                <a:cs typeface="Segoe UI" panose="020B0502040204020203" pitchFamily="34" charset="0"/>
              </a:rPr>
              <a:t>Iz obavijesti od operatera nije </a:t>
            </a:r>
            <a:r>
              <a:rPr lang="hr-HR" sz="1600" dirty="0">
                <a:latin typeface="Segoe UI" panose="020B0502040204020203" pitchFamily="34" charset="0"/>
                <a:cs typeface="Segoe UI" panose="020B0502040204020203" pitchFamily="34" charset="0"/>
              </a:rPr>
              <a:t>jasno koji su uzroci da postrojenje </a:t>
            </a:r>
            <a:r>
              <a:rPr lang="hr-HR" sz="1600" dirty="0" smtClean="0">
                <a:latin typeface="Segoe UI" panose="020B0502040204020203" pitchFamily="34" charset="0"/>
                <a:cs typeface="Segoe UI" panose="020B0502040204020203" pitchFamily="34" charset="0"/>
              </a:rPr>
              <a:t>kategoriju osim da su u postrojenju u 2017.g.  </a:t>
            </a:r>
            <a:r>
              <a:rPr lang="hr-HR" sz="1600" dirty="0">
                <a:latin typeface="Segoe UI" panose="020B0502040204020203" pitchFamily="34" charset="0"/>
                <a:cs typeface="Segoe UI" panose="020B0502040204020203" pitchFamily="34" charset="0"/>
              </a:rPr>
              <a:t>p</a:t>
            </a:r>
            <a:r>
              <a:rPr lang="hr-HR" sz="1600" dirty="0" smtClean="0">
                <a:latin typeface="Segoe UI" panose="020B0502040204020203" pitchFamily="34" charset="0"/>
                <a:cs typeface="Segoe UI" panose="020B0502040204020203" pitchFamily="34" charset="0"/>
              </a:rPr>
              <a:t>rvi put utvrđene emisije &lt; 500.000 t CO2.</a:t>
            </a:r>
          </a:p>
          <a:p>
            <a:pPr marL="285750" indent="-285750">
              <a:buFont typeface="Arial" panose="020B0604020202020204" pitchFamily="34" charset="0"/>
              <a:buChar char="•"/>
            </a:pPr>
            <a:endParaRPr lang="hr-HR"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hr-HR" sz="16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hr-HR"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hr-HR" sz="1600" dirty="0" smtClean="0">
              <a:latin typeface="Segoe UI" panose="020B0502040204020203" pitchFamily="34" charset="0"/>
              <a:cs typeface="Segoe UI" panose="020B0502040204020203" pitchFamily="34" charset="0"/>
            </a:endParaRPr>
          </a:p>
          <a:p>
            <a:r>
              <a:rPr lang="hr-HR" sz="1600" dirty="0" smtClean="0">
                <a:latin typeface="Segoe UI" panose="020B0502040204020203" pitchFamily="34" charset="0"/>
                <a:cs typeface="Segoe UI" panose="020B0502040204020203" pitchFamily="34" charset="0"/>
              </a:rPr>
              <a:t>Naknadno dobivena informacija da se radi o  </a:t>
            </a:r>
            <a:r>
              <a:rPr lang="hr-HR" sz="1600" dirty="0">
                <a:latin typeface="Segoe UI" panose="020B0502040204020203" pitchFamily="34" charset="0"/>
                <a:cs typeface="Segoe UI" panose="020B0502040204020203" pitchFamily="34" charset="0"/>
              </a:rPr>
              <a:t>kvaru (požaru) koji još nije saniran odnosno </a:t>
            </a:r>
            <a:r>
              <a:rPr lang="hr-HR" sz="1600" dirty="0" smtClean="0">
                <a:latin typeface="Segoe UI" panose="020B0502040204020203" pitchFamily="34" charset="0"/>
                <a:cs typeface="Segoe UI" panose="020B0502040204020203" pitchFamily="34" charset="0"/>
              </a:rPr>
              <a:t>još nije </a:t>
            </a:r>
            <a:r>
              <a:rPr lang="hr-HR" sz="1600" dirty="0">
                <a:latin typeface="Segoe UI" panose="020B0502040204020203" pitchFamily="34" charset="0"/>
                <a:cs typeface="Segoe UI" panose="020B0502040204020203" pitchFamily="34" charset="0"/>
              </a:rPr>
              <a:t>donesena odluka u kom smjeru će ići sanacija </a:t>
            </a:r>
            <a:r>
              <a:rPr lang="hr-HR" sz="1600" dirty="0" smtClean="0">
                <a:latin typeface="Segoe UI" panose="020B0502040204020203" pitchFamily="34" charset="0"/>
                <a:cs typeface="Segoe UI" panose="020B0502040204020203" pitchFamily="34" charset="0"/>
              </a:rPr>
              <a:t>(npr</a:t>
            </a:r>
            <a:r>
              <a:rPr lang="hr-HR" sz="1600" dirty="0">
                <a:latin typeface="Segoe UI" panose="020B0502040204020203" pitchFamily="34" charset="0"/>
                <a:cs typeface="Segoe UI" panose="020B0502040204020203" pitchFamily="34" charset="0"/>
              </a:rPr>
              <a:t>. obnova dosadašnjih kapaciteta ili smanjenje tj. isključivanje nekih izvora emisije</a:t>
            </a:r>
            <a:r>
              <a:rPr lang="hr-HR" sz="1600" dirty="0" smtClean="0">
                <a:latin typeface="Segoe UI" panose="020B0502040204020203" pitchFamily="34" charset="0"/>
                <a:cs typeface="Segoe UI" panose="020B0502040204020203" pitchFamily="34" charset="0"/>
              </a:rPr>
              <a:t>) i hoće posljedično tome doći do emisije &lt; 500.000 t CO2.</a:t>
            </a:r>
          </a:p>
          <a:p>
            <a:endParaRPr lang="hr-HR" sz="1600" dirty="0" smtClean="0">
              <a:latin typeface="Segoe UI" panose="020B0502040204020203" pitchFamily="34" charset="0"/>
              <a:cs typeface="Segoe UI" panose="020B0502040204020203" pitchFamily="34" charset="0"/>
            </a:endParaRPr>
          </a:p>
          <a:p>
            <a:r>
              <a:rPr lang="hr-HR" sz="1600" dirty="0" smtClean="0">
                <a:latin typeface="Segoe UI" panose="020B0502040204020203" pitchFamily="34" charset="0"/>
                <a:cs typeface="Segoe UI" panose="020B0502040204020203" pitchFamily="34" charset="0"/>
              </a:rPr>
              <a:t>Nadležno tijelo  prodiskutiralo ovo pitanje u okviru radnih skupina za praćenje i izvješćivanje te za akreditaciju i verifikaciju (TF M&amp;R i TF A&amp;V) uz potvrdu kategorije C. </a:t>
            </a:r>
            <a:endParaRPr lang="hr-HR" dirty="0"/>
          </a:p>
        </p:txBody>
      </p:sp>
      <p:pic>
        <p:nvPicPr>
          <p:cNvPr id="7" name="Picture 6"/>
          <p:cNvPicPr>
            <a:picLocks noChangeAspect="1"/>
          </p:cNvPicPr>
          <p:nvPr/>
        </p:nvPicPr>
        <p:blipFill>
          <a:blip r:embed="rId2"/>
          <a:stretch>
            <a:fillRect/>
          </a:stretch>
        </p:blipFill>
        <p:spPr>
          <a:xfrm>
            <a:off x="2078883" y="3385249"/>
            <a:ext cx="5144082" cy="800800"/>
          </a:xfrm>
          <a:prstGeom prst="rect">
            <a:avLst/>
          </a:prstGeom>
        </p:spPr>
      </p:pic>
    </p:spTree>
    <p:extLst>
      <p:ext uri="{BB962C8B-B14F-4D97-AF65-F5344CB8AC3E}">
        <p14:creationId xmlns:p14="http://schemas.microsoft.com/office/powerpoint/2010/main" val="3632324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400" dirty="0">
                <a:solidFill>
                  <a:prstClr val="black"/>
                </a:solidFill>
                <a:latin typeface="Segoe UI Light" panose="020B0502040204020203" pitchFamily="34" charset="0"/>
                <a:cs typeface="Segoe UI Light" panose="020B0502040204020203" pitchFamily="34" charset="0"/>
              </a:rPr>
              <a:t>3. PRIMJEDBE NA VERIFIKACIJSKA </a:t>
            </a:r>
            <a:r>
              <a:rPr lang="pl-PL" sz="2400" dirty="0" smtClean="0">
                <a:solidFill>
                  <a:prstClr val="black"/>
                </a:solidFill>
                <a:latin typeface="Segoe UI Light" panose="020B0502040204020203" pitchFamily="34" charset="0"/>
                <a:cs typeface="Segoe UI Light" panose="020B0502040204020203" pitchFamily="34" charset="0"/>
              </a:rPr>
              <a:t>IZVJEŠĆA</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0832" y="983555"/>
            <a:ext cx="7810800" cy="5209044"/>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4" name="Text Placeholder 2"/>
          <p:cNvSpPr>
            <a:spLocks noGrp="1"/>
          </p:cNvSpPr>
          <p:nvPr>
            <p:ph type="body" idx="1"/>
          </p:nvPr>
        </p:nvSpPr>
        <p:spPr>
          <a:xfrm>
            <a:off x="700215" y="540444"/>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3.5. Različiti pristupi_ tokovi izvora od izgaranja i od procesa:</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2" name="TextBox 1"/>
          <p:cNvSpPr txBox="1"/>
          <p:nvPr/>
        </p:nvSpPr>
        <p:spPr>
          <a:xfrm>
            <a:off x="674922" y="911147"/>
            <a:ext cx="8266671" cy="1754326"/>
          </a:xfrm>
          <a:prstGeom prst="rect">
            <a:avLst/>
          </a:prstGeom>
          <a:noFill/>
        </p:spPr>
        <p:txBody>
          <a:bodyPr wrap="square" rtlCol="0">
            <a:spAutoFit/>
          </a:bodyPr>
          <a:lstStyle/>
          <a:p>
            <a:pPr marL="285750" indent="-285750">
              <a:buFont typeface="Arial" panose="020B0604020202020204" pitchFamily="34" charset="0"/>
              <a:buChar char="•"/>
            </a:pPr>
            <a:r>
              <a:rPr lang="hr-HR" dirty="0" smtClean="0">
                <a:latin typeface="Segoe UI" panose="020B0502040204020203" pitchFamily="34" charset="0"/>
                <a:cs typeface="Segoe UI" panose="020B0502040204020203" pitchFamily="34" charset="0"/>
              </a:rPr>
              <a:t>U verifikacijskom izvješću u </a:t>
            </a:r>
            <a:r>
              <a:rPr lang="hr-HR" dirty="0">
                <a:latin typeface="Segoe UI" panose="020B0502040204020203" pitchFamily="34" charset="0"/>
                <a:cs typeface="Segoe UI" panose="020B0502040204020203" pitchFamily="34" charset="0"/>
              </a:rPr>
              <a:t>poglavlje Emisije iz izgaranja i procesne emisije upisane su emisije kako su definirane u </a:t>
            </a:r>
            <a:r>
              <a:rPr lang="hr-HR" dirty="0" smtClean="0">
                <a:latin typeface="Segoe UI" panose="020B0502040204020203" pitchFamily="34" charset="0"/>
                <a:cs typeface="Segoe UI" panose="020B0502040204020203" pitchFamily="34" charset="0"/>
              </a:rPr>
              <a:t>izvješću o godišnjim emisijama </a:t>
            </a:r>
            <a:r>
              <a:rPr lang="hr-HR" dirty="0">
                <a:latin typeface="Segoe UI" panose="020B0502040204020203" pitchFamily="34" charset="0"/>
                <a:cs typeface="Segoe UI" panose="020B0502040204020203" pitchFamily="34" charset="0"/>
              </a:rPr>
              <a:t>no u poglavlje tokovi izvora od izgaranja i tokovi izvora od procesa neki verifikatori tok izvora-piljevina navode pod izgaranje a neki pod procesne (piljevina se dodaje glini i uistinu ju se može s tog aspekta tretirati kao procesni tok no emisija se izračuna temeljem formule za izgaranje) </a:t>
            </a:r>
            <a:r>
              <a:rPr lang="hr-HR" dirty="0" smtClean="0">
                <a:latin typeface="Segoe UI" panose="020B0502040204020203" pitchFamily="34" charset="0"/>
                <a:cs typeface="Segoe UI" panose="020B0502040204020203" pitchFamily="34" charset="0"/>
              </a:rPr>
              <a:t>.</a:t>
            </a:r>
            <a:endParaRPr lang="hr-HR" dirty="0">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a:stretch>
            <a:fillRect/>
          </a:stretch>
        </p:blipFill>
        <p:spPr>
          <a:xfrm>
            <a:off x="1228520" y="3034805"/>
            <a:ext cx="6420311" cy="1258400"/>
          </a:xfrm>
          <a:prstGeom prst="rect">
            <a:avLst/>
          </a:prstGeom>
        </p:spPr>
      </p:pic>
      <p:sp>
        <p:nvSpPr>
          <p:cNvPr id="8" name="TextBox 7"/>
          <p:cNvSpPr txBox="1"/>
          <p:nvPr/>
        </p:nvSpPr>
        <p:spPr>
          <a:xfrm>
            <a:off x="1036320" y="2615105"/>
            <a:ext cx="4425366" cy="369332"/>
          </a:xfrm>
          <a:prstGeom prst="rect">
            <a:avLst/>
          </a:prstGeom>
          <a:noFill/>
        </p:spPr>
        <p:txBody>
          <a:bodyPr wrap="square" rtlCol="0">
            <a:spAutoFit/>
          </a:bodyPr>
          <a:lstStyle/>
          <a:p>
            <a:r>
              <a:rPr lang="hr-HR" dirty="0" smtClean="0">
                <a:solidFill>
                  <a:srgbClr val="FF0000"/>
                </a:solidFill>
              </a:rPr>
              <a:t>Izvješće o </a:t>
            </a:r>
            <a:r>
              <a:rPr lang="hr-HR" dirty="0" err="1" smtClean="0">
                <a:solidFill>
                  <a:srgbClr val="FF0000"/>
                </a:solidFill>
              </a:rPr>
              <a:t>emisijama_Operater</a:t>
            </a:r>
            <a:r>
              <a:rPr lang="hr-HR" dirty="0" smtClean="0">
                <a:solidFill>
                  <a:srgbClr val="FF0000"/>
                </a:solidFill>
              </a:rPr>
              <a:t> 1:</a:t>
            </a:r>
            <a:endParaRPr lang="hr-HR" dirty="0">
              <a:solidFill>
                <a:srgbClr val="FF0000"/>
              </a:solidFill>
            </a:endParaRPr>
          </a:p>
        </p:txBody>
      </p:sp>
      <p:sp>
        <p:nvSpPr>
          <p:cNvPr id="12" name="TextBox 11"/>
          <p:cNvSpPr txBox="1"/>
          <p:nvPr/>
        </p:nvSpPr>
        <p:spPr>
          <a:xfrm>
            <a:off x="1036320" y="4431321"/>
            <a:ext cx="3781168" cy="369332"/>
          </a:xfrm>
          <a:prstGeom prst="rect">
            <a:avLst/>
          </a:prstGeom>
          <a:noFill/>
        </p:spPr>
        <p:txBody>
          <a:bodyPr wrap="square" rtlCol="0">
            <a:spAutoFit/>
          </a:bodyPr>
          <a:lstStyle/>
          <a:p>
            <a:r>
              <a:rPr lang="hr-HR" dirty="0" smtClean="0">
                <a:solidFill>
                  <a:srgbClr val="FF0000"/>
                </a:solidFill>
              </a:rPr>
              <a:t>Izvješće o </a:t>
            </a:r>
            <a:r>
              <a:rPr lang="hr-HR" dirty="0" err="1" smtClean="0">
                <a:solidFill>
                  <a:srgbClr val="FF0000"/>
                </a:solidFill>
              </a:rPr>
              <a:t>emisijama_Operater</a:t>
            </a:r>
            <a:r>
              <a:rPr lang="hr-HR" dirty="0" smtClean="0">
                <a:solidFill>
                  <a:srgbClr val="FF0000"/>
                </a:solidFill>
              </a:rPr>
              <a:t> 2:</a:t>
            </a:r>
            <a:endParaRPr lang="hr-HR" dirty="0">
              <a:solidFill>
                <a:srgbClr val="FF0000"/>
              </a:solidFill>
            </a:endParaRPr>
          </a:p>
        </p:txBody>
      </p:sp>
      <p:pic>
        <p:nvPicPr>
          <p:cNvPr id="13" name="Picture 12"/>
          <p:cNvPicPr>
            <a:picLocks noChangeAspect="1"/>
          </p:cNvPicPr>
          <p:nvPr/>
        </p:nvPicPr>
        <p:blipFill>
          <a:blip r:embed="rId3"/>
          <a:stretch>
            <a:fillRect/>
          </a:stretch>
        </p:blipFill>
        <p:spPr>
          <a:xfrm>
            <a:off x="974250" y="4866361"/>
            <a:ext cx="7090593" cy="1326238"/>
          </a:xfrm>
          <a:prstGeom prst="rect">
            <a:avLst/>
          </a:prstGeom>
        </p:spPr>
      </p:pic>
      <p:sp>
        <p:nvSpPr>
          <p:cNvPr id="15" name="Oval 14"/>
          <p:cNvSpPr/>
          <p:nvPr/>
        </p:nvSpPr>
        <p:spPr>
          <a:xfrm>
            <a:off x="6683261" y="2511044"/>
            <a:ext cx="1536104" cy="409594"/>
          </a:xfrm>
          <a:prstGeom prst="ellipse">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piljevina</a:t>
            </a:r>
            <a:endParaRPr lang="hr-HR" dirty="0">
              <a:solidFill>
                <a:schemeClr val="tx1"/>
              </a:solidFill>
            </a:endParaRPr>
          </a:p>
        </p:txBody>
      </p:sp>
      <p:cxnSp>
        <p:nvCxnSpPr>
          <p:cNvPr id="17" name="Straight Arrow Connector 16"/>
          <p:cNvCxnSpPr/>
          <p:nvPr/>
        </p:nvCxnSpPr>
        <p:spPr>
          <a:xfrm flipH="1">
            <a:off x="6502031" y="2920638"/>
            <a:ext cx="712971" cy="114788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5960169" y="4293205"/>
            <a:ext cx="1804572" cy="1497995"/>
          </a:xfrm>
          <a:prstGeom prst="rect">
            <a:avLst/>
          </a:prstGeom>
        </p:spPr>
      </p:pic>
    </p:spTree>
    <p:extLst>
      <p:ext uri="{BB962C8B-B14F-4D97-AF65-F5344CB8AC3E}">
        <p14:creationId xmlns:p14="http://schemas.microsoft.com/office/powerpoint/2010/main" val="34474220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400" dirty="0">
                <a:solidFill>
                  <a:prstClr val="black"/>
                </a:solidFill>
                <a:latin typeface="Segoe UI Light" panose="020B0502040204020203" pitchFamily="34" charset="0"/>
                <a:cs typeface="Segoe UI Light" panose="020B0502040204020203" pitchFamily="34" charset="0"/>
              </a:rPr>
              <a:t>3. PRIMJEDBE NA VERIFIKACIJSKA </a:t>
            </a:r>
            <a:r>
              <a:rPr lang="pl-PL" sz="2400" dirty="0" smtClean="0">
                <a:solidFill>
                  <a:prstClr val="black"/>
                </a:solidFill>
                <a:latin typeface="Segoe UI Light" panose="020B0502040204020203" pitchFamily="34" charset="0"/>
                <a:cs typeface="Segoe UI Light" panose="020B0502040204020203" pitchFamily="34" charset="0"/>
              </a:rPr>
              <a:t>IZVJEŠĆA</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0832" y="1252151"/>
            <a:ext cx="7810800" cy="4085968"/>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4" name="Text Placeholder 2"/>
          <p:cNvSpPr>
            <a:spLocks noGrp="1"/>
          </p:cNvSpPr>
          <p:nvPr>
            <p:ph type="body" idx="1"/>
          </p:nvPr>
        </p:nvSpPr>
        <p:spPr>
          <a:xfrm>
            <a:off x="700215" y="540444"/>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3.5. Različiti pristupi_ tokovi izvora od izgaranja i od procesa:</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10" name="TextBox 9"/>
          <p:cNvSpPr txBox="1"/>
          <p:nvPr/>
        </p:nvSpPr>
        <p:spPr>
          <a:xfrm>
            <a:off x="817523" y="3326572"/>
            <a:ext cx="4441842" cy="369332"/>
          </a:xfrm>
          <a:prstGeom prst="rect">
            <a:avLst/>
          </a:prstGeom>
          <a:noFill/>
        </p:spPr>
        <p:txBody>
          <a:bodyPr wrap="square" rtlCol="0">
            <a:spAutoFit/>
          </a:bodyPr>
          <a:lstStyle/>
          <a:p>
            <a:r>
              <a:rPr lang="hr-HR" dirty="0" smtClean="0">
                <a:solidFill>
                  <a:srgbClr val="FF0000"/>
                </a:solidFill>
              </a:rPr>
              <a:t>Verifikacijsko </a:t>
            </a:r>
            <a:r>
              <a:rPr lang="hr-HR" dirty="0" err="1" smtClean="0">
                <a:solidFill>
                  <a:srgbClr val="FF0000"/>
                </a:solidFill>
              </a:rPr>
              <a:t>izvješće_Verifikator</a:t>
            </a:r>
            <a:r>
              <a:rPr lang="hr-HR" dirty="0" smtClean="0">
                <a:solidFill>
                  <a:srgbClr val="FF0000"/>
                </a:solidFill>
              </a:rPr>
              <a:t> 2:</a:t>
            </a:r>
            <a:endParaRPr lang="hr-HR" dirty="0">
              <a:solidFill>
                <a:srgbClr val="FF0000"/>
              </a:solidFill>
            </a:endParaRPr>
          </a:p>
        </p:txBody>
      </p:sp>
      <p:pic>
        <p:nvPicPr>
          <p:cNvPr id="5" name="Picture 4"/>
          <p:cNvPicPr>
            <a:picLocks noChangeAspect="1"/>
          </p:cNvPicPr>
          <p:nvPr/>
        </p:nvPicPr>
        <p:blipFill>
          <a:blip r:embed="rId2"/>
          <a:stretch>
            <a:fillRect/>
          </a:stretch>
        </p:blipFill>
        <p:spPr>
          <a:xfrm>
            <a:off x="940045" y="3839483"/>
            <a:ext cx="6127088" cy="1315600"/>
          </a:xfrm>
          <a:prstGeom prst="rect">
            <a:avLst/>
          </a:prstGeom>
        </p:spPr>
      </p:pic>
      <p:pic>
        <p:nvPicPr>
          <p:cNvPr id="12" name="Picture 11"/>
          <p:cNvPicPr>
            <a:picLocks noChangeAspect="1"/>
          </p:cNvPicPr>
          <p:nvPr/>
        </p:nvPicPr>
        <p:blipFill>
          <a:blip r:embed="rId3"/>
          <a:stretch>
            <a:fillRect/>
          </a:stretch>
        </p:blipFill>
        <p:spPr>
          <a:xfrm>
            <a:off x="940045" y="1771005"/>
            <a:ext cx="6133108" cy="1316850"/>
          </a:xfrm>
          <a:prstGeom prst="rect">
            <a:avLst/>
          </a:prstGeom>
        </p:spPr>
      </p:pic>
      <p:sp>
        <p:nvSpPr>
          <p:cNvPr id="13" name="TextBox 12"/>
          <p:cNvSpPr txBox="1"/>
          <p:nvPr/>
        </p:nvSpPr>
        <p:spPr>
          <a:xfrm>
            <a:off x="790832" y="1239007"/>
            <a:ext cx="4441842" cy="369332"/>
          </a:xfrm>
          <a:prstGeom prst="rect">
            <a:avLst/>
          </a:prstGeom>
          <a:noFill/>
        </p:spPr>
        <p:txBody>
          <a:bodyPr wrap="square" rtlCol="0">
            <a:spAutoFit/>
          </a:bodyPr>
          <a:lstStyle/>
          <a:p>
            <a:r>
              <a:rPr lang="hr-HR" dirty="0" smtClean="0">
                <a:solidFill>
                  <a:srgbClr val="FF0000"/>
                </a:solidFill>
              </a:rPr>
              <a:t>Verifikacijsko </a:t>
            </a:r>
            <a:r>
              <a:rPr lang="hr-HR" dirty="0" err="1" smtClean="0">
                <a:solidFill>
                  <a:srgbClr val="FF0000"/>
                </a:solidFill>
              </a:rPr>
              <a:t>izvješće_Verifikator</a:t>
            </a:r>
            <a:r>
              <a:rPr lang="hr-HR" dirty="0" smtClean="0">
                <a:solidFill>
                  <a:srgbClr val="FF0000"/>
                </a:solidFill>
              </a:rPr>
              <a:t> 1:</a:t>
            </a:r>
            <a:endParaRPr lang="hr-HR" dirty="0">
              <a:solidFill>
                <a:srgbClr val="FF0000"/>
              </a:solidFill>
            </a:endParaRPr>
          </a:p>
        </p:txBody>
      </p:sp>
      <p:sp>
        <p:nvSpPr>
          <p:cNvPr id="14" name="Oval 13"/>
          <p:cNvSpPr/>
          <p:nvPr/>
        </p:nvSpPr>
        <p:spPr>
          <a:xfrm>
            <a:off x="4003589" y="1629419"/>
            <a:ext cx="1255776" cy="340797"/>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Oval 15"/>
          <p:cNvSpPr/>
          <p:nvPr/>
        </p:nvSpPr>
        <p:spPr>
          <a:xfrm>
            <a:off x="2923114" y="4565007"/>
            <a:ext cx="1255776" cy="340797"/>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TextBox 17"/>
          <p:cNvSpPr txBox="1"/>
          <p:nvPr/>
        </p:nvSpPr>
        <p:spPr>
          <a:xfrm>
            <a:off x="3269489" y="5500785"/>
            <a:ext cx="3797644" cy="369332"/>
          </a:xfrm>
          <a:prstGeom prst="rect">
            <a:avLst/>
          </a:prstGeom>
          <a:noFill/>
        </p:spPr>
        <p:txBody>
          <a:bodyPr wrap="square" rtlCol="0">
            <a:spAutoFit/>
          </a:bodyPr>
          <a:lstStyle/>
          <a:p>
            <a:r>
              <a:rPr lang="hr-HR" dirty="0" smtClean="0">
                <a:solidFill>
                  <a:srgbClr val="FF0000"/>
                </a:solidFill>
              </a:rPr>
              <a:t>Koji je pristup ispravniji ?</a:t>
            </a:r>
            <a:endParaRPr lang="hr-HR" dirty="0">
              <a:solidFill>
                <a:srgbClr val="FF0000"/>
              </a:solidFill>
            </a:endParaRPr>
          </a:p>
        </p:txBody>
      </p:sp>
    </p:spTree>
    <p:extLst>
      <p:ext uri="{BB962C8B-B14F-4D97-AF65-F5344CB8AC3E}">
        <p14:creationId xmlns:p14="http://schemas.microsoft.com/office/powerpoint/2010/main" val="712858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400" dirty="0">
                <a:solidFill>
                  <a:prstClr val="black"/>
                </a:solidFill>
                <a:latin typeface="Segoe UI Light" panose="020B0502040204020203" pitchFamily="34" charset="0"/>
                <a:cs typeface="Segoe UI Light" panose="020B0502040204020203" pitchFamily="34" charset="0"/>
              </a:rPr>
              <a:t>3. PRIMJEDBE NA VERIFIKACIJSKA </a:t>
            </a:r>
            <a:r>
              <a:rPr lang="pl-PL" sz="2400" dirty="0" smtClean="0">
                <a:solidFill>
                  <a:prstClr val="black"/>
                </a:solidFill>
                <a:latin typeface="Segoe UI Light" panose="020B0502040204020203" pitchFamily="34" charset="0"/>
                <a:cs typeface="Segoe UI Light" panose="020B0502040204020203" pitchFamily="34" charset="0"/>
              </a:rPr>
              <a:t>IZVJEŠĆA</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0832" y="1252151"/>
            <a:ext cx="7810800" cy="4085968"/>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4" name="Text Placeholder 2"/>
          <p:cNvSpPr>
            <a:spLocks noGrp="1"/>
          </p:cNvSpPr>
          <p:nvPr>
            <p:ph type="body" idx="1"/>
          </p:nvPr>
        </p:nvSpPr>
        <p:spPr>
          <a:xfrm>
            <a:off x="798166" y="1068177"/>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3.5. </a:t>
            </a:r>
            <a:r>
              <a:rPr lang="pl-PL" altLang="en-US" dirty="0">
                <a:solidFill>
                  <a:prstClr val="black"/>
                </a:solidFill>
                <a:latin typeface="Segoe UI" panose="020B0502040204020203" pitchFamily="34" charset="0"/>
                <a:ea typeface="Segoe Black" charset="0"/>
                <a:cs typeface="Segoe UI" panose="020B0502040204020203" pitchFamily="34" charset="0"/>
              </a:rPr>
              <a:t>R</a:t>
            </a:r>
            <a:r>
              <a:rPr lang="pl-PL" altLang="en-US" dirty="0" smtClean="0">
                <a:solidFill>
                  <a:prstClr val="black"/>
                </a:solidFill>
                <a:latin typeface="Segoe UI" panose="020B0502040204020203" pitchFamily="34" charset="0"/>
                <a:ea typeface="Segoe Black" charset="0"/>
                <a:cs typeface="Segoe UI" panose="020B0502040204020203" pitchFamily="34" charset="0"/>
              </a:rPr>
              <a:t>azličiti pristupi_u popuni obrasca :</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5" name="TextBox 4"/>
          <p:cNvSpPr txBox="1"/>
          <p:nvPr/>
        </p:nvSpPr>
        <p:spPr>
          <a:xfrm>
            <a:off x="847379" y="1770426"/>
            <a:ext cx="7921758" cy="1200329"/>
          </a:xfrm>
          <a:prstGeom prst="rect">
            <a:avLst/>
          </a:prstGeom>
          <a:noFill/>
        </p:spPr>
        <p:txBody>
          <a:bodyPr wrap="square" rtlCol="0">
            <a:spAutoFit/>
          </a:bodyPr>
          <a:lstStyle/>
          <a:p>
            <a:pPr marL="285750" indent="-285750">
              <a:buFont typeface="Arial" panose="020B0604020202020204" pitchFamily="34" charset="0"/>
              <a:buChar char="•"/>
            </a:pPr>
            <a:r>
              <a:rPr lang="hr-HR" dirty="0">
                <a:latin typeface="Segoe UI" panose="020B0502040204020203" pitchFamily="34" charset="0"/>
                <a:cs typeface="Segoe UI" panose="020B0502040204020203" pitchFamily="34" charset="0"/>
              </a:rPr>
              <a:t>U </a:t>
            </a:r>
            <a:r>
              <a:rPr lang="hr-HR" dirty="0" smtClean="0">
                <a:latin typeface="Segoe UI" panose="020B0502040204020203" pitchFamily="34" charset="0"/>
                <a:cs typeface="Segoe UI" panose="020B0502040204020203" pitchFamily="34" charset="0"/>
              </a:rPr>
              <a:t>verifikacijskom izvješću u </a:t>
            </a:r>
            <a:r>
              <a:rPr lang="hr-HR" dirty="0">
                <a:latin typeface="Segoe UI" panose="020B0502040204020203" pitchFamily="34" charset="0"/>
                <a:cs typeface="Segoe UI" panose="020B0502040204020203" pitchFamily="34" charset="0"/>
              </a:rPr>
              <a:t>poglavlje Podaci o emisijama-Korišteni emisijski faktor-da li tu upisivati korištene razine ili konkretne korištene emisijske faktore? </a:t>
            </a:r>
            <a:endParaRPr lang="hr-HR"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hr-HR" dirty="0" smtClean="0">
                <a:latin typeface="Segoe UI" panose="020B0502040204020203" pitchFamily="34" charset="0"/>
                <a:cs typeface="Segoe UI" panose="020B0502040204020203" pitchFamily="34" charset="0"/>
              </a:rPr>
              <a:t>Neki </a:t>
            </a:r>
            <a:r>
              <a:rPr lang="hr-HR" dirty="0">
                <a:latin typeface="Segoe UI" panose="020B0502040204020203" pitchFamily="34" charset="0"/>
                <a:cs typeface="Segoe UI" panose="020B0502040204020203" pitchFamily="34" charset="0"/>
              </a:rPr>
              <a:t>verifikatori upisuju za PA, EF i DOV i OF </a:t>
            </a:r>
            <a:r>
              <a:rPr lang="hr-HR" dirty="0" smtClean="0">
                <a:latin typeface="Segoe UI" panose="020B0502040204020203" pitchFamily="34" charset="0"/>
                <a:cs typeface="Segoe UI" panose="020B0502040204020203" pitchFamily="34" charset="0"/>
              </a:rPr>
              <a:t>samo korištene </a:t>
            </a:r>
            <a:r>
              <a:rPr lang="hr-HR" dirty="0">
                <a:latin typeface="Segoe UI" panose="020B0502040204020203" pitchFamily="34" charset="0"/>
                <a:cs typeface="Segoe UI" panose="020B0502040204020203" pitchFamily="34" charset="0"/>
              </a:rPr>
              <a:t>razine.</a:t>
            </a:r>
          </a:p>
        </p:txBody>
      </p:sp>
      <p:pic>
        <p:nvPicPr>
          <p:cNvPr id="8" name="Picture 7"/>
          <p:cNvPicPr>
            <a:picLocks noChangeAspect="1"/>
          </p:cNvPicPr>
          <p:nvPr/>
        </p:nvPicPr>
        <p:blipFill>
          <a:blip r:embed="rId2"/>
          <a:stretch>
            <a:fillRect/>
          </a:stretch>
        </p:blipFill>
        <p:spPr>
          <a:xfrm>
            <a:off x="1508456" y="3621259"/>
            <a:ext cx="6127088" cy="343200"/>
          </a:xfrm>
          <a:prstGeom prst="rect">
            <a:avLst/>
          </a:prstGeom>
        </p:spPr>
      </p:pic>
    </p:spTree>
    <p:extLst>
      <p:ext uri="{BB962C8B-B14F-4D97-AF65-F5344CB8AC3E}">
        <p14:creationId xmlns:p14="http://schemas.microsoft.com/office/powerpoint/2010/main" val="1960242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400" dirty="0">
                <a:solidFill>
                  <a:prstClr val="black"/>
                </a:solidFill>
                <a:latin typeface="Segoe UI Light" panose="020B0502040204020203" pitchFamily="34" charset="0"/>
                <a:cs typeface="Segoe UI Light" panose="020B0502040204020203" pitchFamily="34" charset="0"/>
              </a:rPr>
              <a:t>3. PRIMJEDBE NA VERIFIKACIJSKA </a:t>
            </a:r>
            <a:r>
              <a:rPr lang="pl-PL" sz="2400" dirty="0" smtClean="0">
                <a:solidFill>
                  <a:prstClr val="black"/>
                </a:solidFill>
                <a:latin typeface="Segoe UI Light" panose="020B0502040204020203" pitchFamily="34" charset="0"/>
                <a:cs typeface="Segoe UI Light" panose="020B0502040204020203" pitchFamily="34" charset="0"/>
              </a:rPr>
              <a:t>IZVJEŠĆA</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8166" y="1210962"/>
            <a:ext cx="7810800" cy="4085968"/>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4" name="Text Placeholder 2"/>
          <p:cNvSpPr>
            <a:spLocks noGrp="1"/>
          </p:cNvSpPr>
          <p:nvPr>
            <p:ph type="body" idx="1"/>
          </p:nvPr>
        </p:nvSpPr>
        <p:spPr>
          <a:xfrm>
            <a:off x="798166" y="1252151"/>
            <a:ext cx="8216087" cy="443111"/>
          </a:xfrm>
        </p:spPr>
        <p:txBody>
          <a:bodyPr/>
          <a:lstStyle/>
          <a:p>
            <a:pPr lvl="0" fontAlgn="base">
              <a:lnSpc>
                <a:spcPct val="100000"/>
              </a:lnSpc>
              <a:spcBef>
                <a:spcPct val="0"/>
              </a:spcBef>
              <a:spcAft>
                <a:spcPct val="0"/>
              </a:spcAft>
            </a:pPr>
            <a:r>
              <a:rPr lang="pl-PL" altLang="en-US" dirty="0" smtClean="0">
                <a:solidFill>
                  <a:prstClr val="black"/>
                </a:solidFill>
                <a:latin typeface="Segoe UI" panose="020B0502040204020203" pitchFamily="34" charset="0"/>
                <a:ea typeface="Segoe Black" charset="0"/>
                <a:cs typeface="Segoe UI" panose="020B0502040204020203" pitchFamily="34" charset="0"/>
              </a:rPr>
              <a:t>3.6. Napomena uz obrazac verifikacijskog izvješća:</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
        <p:nvSpPr>
          <p:cNvPr id="6" name="TextBox 5"/>
          <p:cNvSpPr txBox="1"/>
          <p:nvPr/>
        </p:nvSpPr>
        <p:spPr>
          <a:xfrm>
            <a:off x="963827" y="2496065"/>
            <a:ext cx="7743568" cy="2585323"/>
          </a:xfrm>
          <a:prstGeom prst="rect">
            <a:avLst/>
          </a:prstGeom>
          <a:noFill/>
        </p:spPr>
        <p:txBody>
          <a:bodyPr wrap="square" rtlCol="0">
            <a:spAutoFit/>
          </a:bodyPr>
          <a:lstStyle/>
          <a:p>
            <a:r>
              <a:rPr lang="hr-HR" dirty="0" smtClean="0"/>
              <a:t>U postupku testiranja DECLARE web-aplikacije za upravljanje podnesenom dokumentacijom i izvješćivanjem u EU ETS-a za podnesena verifikacijska izvješća upozoreni smo na pravilnu primjenu postojećeg </a:t>
            </a:r>
            <a:r>
              <a:rPr lang="hr-HR" dirty="0" err="1" smtClean="0"/>
              <a:t>excel</a:t>
            </a:r>
            <a:r>
              <a:rPr lang="hr-HR" dirty="0" smtClean="0"/>
              <a:t> obrasca vezano za    poglavlje koje se odnosi na mišljenje (obrazac verifikacijskog mišljenja _List Mišljenje (Postrojenje)). </a:t>
            </a:r>
          </a:p>
          <a:p>
            <a:endParaRPr lang="hr-HR" dirty="0"/>
          </a:p>
          <a:p>
            <a:r>
              <a:rPr lang="hr-HR" dirty="0" smtClean="0"/>
              <a:t>Verifikator u verifikacijskom izvješću ostavlja samo odgovarajući tekst jednog od mogućih Mišljenja odnosno briše </a:t>
            </a:r>
            <a:r>
              <a:rPr lang="hr-HR" dirty="0" err="1" smtClean="0"/>
              <a:t>redke</a:t>
            </a:r>
            <a:r>
              <a:rPr lang="hr-HR" dirty="0" smtClean="0"/>
              <a:t> teksta koji nije primjenjiv kako je i navedeno u uputi samog obrasca.</a:t>
            </a:r>
            <a:endParaRPr lang="hr-HR" dirty="0"/>
          </a:p>
        </p:txBody>
      </p:sp>
    </p:spTree>
    <p:extLst>
      <p:ext uri="{BB962C8B-B14F-4D97-AF65-F5344CB8AC3E}">
        <p14:creationId xmlns:p14="http://schemas.microsoft.com/office/powerpoint/2010/main" val="2418671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0404" y="127188"/>
            <a:ext cx="8321040" cy="515363"/>
          </a:xfrm>
        </p:spPr>
        <p:txBody>
          <a:bodyPr/>
          <a:lstStyle/>
          <a:p>
            <a:pPr algn="ctr"/>
            <a:r>
              <a:rPr lang="pl-PL" sz="2400" dirty="0">
                <a:solidFill>
                  <a:prstClr val="black"/>
                </a:solidFill>
                <a:latin typeface="Segoe UI Light" panose="020B0502040204020203" pitchFamily="34" charset="0"/>
                <a:cs typeface="Segoe UI Light" panose="020B0502040204020203" pitchFamily="34" charset="0"/>
              </a:rPr>
              <a:t>3. PRIMJEDBE NA VERIFIKACIJSKA </a:t>
            </a:r>
            <a:r>
              <a:rPr lang="pl-PL" sz="2400" dirty="0" smtClean="0">
                <a:solidFill>
                  <a:prstClr val="black"/>
                </a:solidFill>
                <a:latin typeface="Segoe UI Light" panose="020B0502040204020203" pitchFamily="34" charset="0"/>
                <a:cs typeface="Segoe UI Light" panose="020B0502040204020203" pitchFamily="34" charset="0"/>
              </a:rPr>
              <a:t>IZVJEŠĆA</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8166" y="1210962"/>
            <a:ext cx="7810800" cy="4085968"/>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stretch>
            <a:fillRect/>
          </a:stretch>
        </p:blipFill>
        <p:spPr>
          <a:xfrm>
            <a:off x="984688" y="1210962"/>
            <a:ext cx="7966005" cy="4413184"/>
          </a:xfrm>
          <a:prstGeom prst="rect">
            <a:avLst/>
          </a:prstGeom>
        </p:spPr>
      </p:pic>
    </p:spTree>
    <p:extLst>
      <p:ext uri="{BB962C8B-B14F-4D97-AF65-F5344CB8AC3E}">
        <p14:creationId xmlns:p14="http://schemas.microsoft.com/office/powerpoint/2010/main" val="40812015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69772" y="570221"/>
            <a:ext cx="7331677" cy="515363"/>
          </a:xfrm>
        </p:spPr>
        <p:txBody>
          <a:bodyPr/>
          <a:lstStyle/>
          <a:p>
            <a:pPr algn="ctr"/>
            <a:r>
              <a:rPr lang="pl-PL" sz="2800" dirty="0" smtClean="0">
                <a:solidFill>
                  <a:prstClr val="black"/>
                </a:solidFill>
                <a:latin typeface="Segoe UI Light" panose="020B0502040204020203" pitchFamily="34" charset="0"/>
                <a:cs typeface="Segoe UI Light" panose="020B0502040204020203" pitchFamily="34" charset="0"/>
              </a:rPr>
              <a:t>4</a:t>
            </a:r>
            <a:r>
              <a:rPr lang="pl-PL" sz="2800" dirty="0">
                <a:solidFill>
                  <a:prstClr val="black"/>
                </a:solidFill>
                <a:latin typeface="Segoe UI Light" panose="020B0502040204020203" pitchFamily="34" charset="0"/>
                <a:cs typeface="Segoe UI Light" panose="020B0502040204020203" pitchFamily="34" charset="0"/>
              </a:rPr>
              <a:t>. </a:t>
            </a:r>
            <a:r>
              <a:rPr lang="pl-PL" sz="2800" dirty="0" smtClean="0">
                <a:solidFill>
                  <a:prstClr val="black"/>
                </a:solidFill>
                <a:latin typeface="Segoe UI Light" panose="020B0502040204020203" pitchFamily="34" charset="0"/>
                <a:cs typeface="Segoe UI Light" panose="020B0502040204020203" pitchFamily="34" charset="0"/>
              </a:rPr>
              <a:t>ZAKLJUČCI_Verifikacijsko izvješće</a:t>
            </a:r>
            <a:r>
              <a:rPr lang="pl-PL" sz="2800" dirty="0" smtClean="0">
                <a:latin typeface="Segoe UI Light" panose="020B0502040204020203" pitchFamily="34" charset="0"/>
                <a:cs typeface="Segoe UI Light" panose="020B0502040204020203" pitchFamily="34" charset="0"/>
              </a:rPr>
              <a:t/>
            </a:r>
            <a:br>
              <a:rPr lang="pl-PL" sz="2800" dirty="0" smtClean="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p:txBody>
      </p:sp>
      <p:sp>
        <p:nvSpPr>
          <p:cNvPr id="3" name="Content Placeholder 2"/>
          <p:cNvSpPr txBox="1">
            <a:spLocks/>
          </p:cNvSpPr>
          <p:nvPr/>
        </p:nvSpPr>
        <p:spPr>
          <a:xfrm>
            <a:off x="798166" y="1210962"/>
            <a:ext cx="7810800" cy="4085968"/>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2" name="TextBox 1"/>
          <p:cNvSpPr txBox="1"/>
          <p:nvPr/>
        </p:nvSpPr>
        <p:spPr>
          <a:xfrm>
            <a:off x="798166" y="1977081"/>
            <a:ext cx="7872330" cy="2031325"/>
          </a:xfrm>
          <a:prstGeom prst="rect">
            <a:avLst/>
          </a:prstGeom>
          <a:noFill/>
        </p:spPr>
        <p:txBody>
          <a:bodyPr wrap="square" rtlCol="0">
            <a:spAutoFit/>
          </a:bodyPr>
          <a:lstStyle/>
          <a:p>
            <a:pPr marL="285750" indent="-285750">
              <a:buFont typeface="Arial" panose="020B0604020202020204" pitchFamily="34" charset="0"/>
              <a:buChar char="•"/>
            </a:pPr>
            <a:r>
              <a:rPr lang="hr-HR" altLang="sr-Latn-RS" dirty="0" smtClean="0">
                <a:latin typeface="Segoe UI" panose="020B0502040204020203" pitchFamily="34" charset="0"/>
                <a:cs typeface="Segoe UI" panose="020B0502040204020203" pitchFamily="34" charset="0"/>
              </a:rPr>
              <a:t>Nadležno </a:t>
            </a:r>
            <a:r>
              <a:rPr lang="hr-HR" altLang="sr-Latn-RS" dirty="0">
                <a:latin typeface="Segoe UI" panose="020B0502040204020203" pitchFamily="34" charset="0"/>
                <a:cs typeface="Segoe UI" panose="020B0502040204020203" pitchFamily="34" charset="0"/>
              </a:rPr>
              <a:t>tijelo je za 2017.g. </a:t>
            </a:r>
            <a:r>
              <a:rPr lang="hr-HR" altLang="sr-Latn-RS" dirty="0" smtClean="0">
                <a:latin typeface="Segoe UI" panose="020B0502040204020203" pitchFamily="34" charset="0"/>
                <a:cs typeface="Segoe UI" panose="020B0502040204020203" pitchFamily="34" charset="0"/>
              </a:rPr>
              <a:t>utvrdilo 42 primjedbe </a:t>
            </a:r>
            <a:r>
              <a:rPr lang="hr-HR" altLang="sr-Latn-RS" dirty="0">
                <a:latin typeface="Segoe UI" panose="020B0502040204020203" pitchFamily="34" charset="0"/>
                <a:cs typeface="Segoe UI" panose="020B0502040204020203" pitchFamily="34" charset="0"/>
              </a:rPr>
              <a:t>na </a:t>
            </a:r>
            <a:r>
              <a:rPr lang="hr-HR" altLang="sr-Latn-RS" dirty="0" smtClean="0">
                <a:latin typeface="Segoe UI" panose="020B0502040204020203" pitchFamily="34" charset="0"/>
                <a:cs typeface="Segoe UI" panose="020B0502040204020203" pitchFamily="34" charset="0"/>
              </a:rPr>
              <a:t>Verifikacijska izvješća</a:t>
            </a:r>
            <a:r>
              <a:rPr lang="hr-HR" altLang="sr-Latn-RS" dirty="0">
                <a:latin typeface="Segoe UI" panose="020B0502040204020203" pitchFamily="34" charset="0"/>
                <a:cs typeface="Segoe UI" panose="020B0502040204020203" pitchFamily="34" charset="0"/>
              </a:rPr>
              <a:t>, što je </a:t>
            </a:r>
            <a:r>
              <a:rPr lang="hr-HR" altLang="sr-Latn-RS" dirty="0" smtClean="0">
                <a:latin typeface="Segoe UI" panose="020B0502040204020203" pitchFamily="34" charset="0"/>
                <a:cs typeface="Segoe UI" panose="020B0502040204020203" pitchFamily="34" charset="0"/>
              </a:rPr>
              <a:t>dvostruko od utvrđenog </a:t>
            </a:r>
            <a:r>
              <a:rPr lang="hr-HR" altLang="sr-Latn-RS" dirty="0">
                <a:latin typeface="Segoe UI" panose="020B0502040204020203" pitchFamily="34" charset="0"/>
                <a:cs typeface="Segoe UI" panose="020B0502040204020203" pitchFamily="34" charset="0"/>
              </a:rPr>
              <a:t>broja primjedbi za prethodnu 2016.g. </a:t>
            </a:r>
            <a:r>
              <a:rPr lang="hr-HR" altLang="sr-Latn-RS" dirty="0" smtClean="0">
                <a:latin typeface="Segoe UI" panose="020B0502040204020203" pitchFamily="34" charset="0"/>
                <a:cs typeface="Segoe UI" panose="020B0502040204020203" pitchFamily="34" charset="0"/>
              </a:rPr>
              <a:t>(22 </a:t>
            </a:r>
            <a:r>
              <a:rPr lang="hr-HR" altLang="sr-Latn-RS" dirty="0">
                <a:latin typeface="Segoe UI" panose="020B0502040204020203" pitchFamily="34" charset="0"/>
                <a:cs typeface="Segoe UI" panose="020B0502040204020203" pitchFamily="34" charset="0"/>
              </a:rPr>
              <a:t>primjedbe</a:t>
            </a:r>
            <a:r>
              <a:rPr lang="hr-HR" altLang="sr-Latn-RS" dirty="0" smtClean="0">
                <a:latin typeface="Segoe UI" panose="020B0502040204020203" pitchFamily="34" charset="0"/>
                <a:cs typeface="Segoe UI" panose="020B0502040204020203" pitchFamily="34" charset="0"/>
              </a:rPr>
              <a:t>). - </a:t>
            </a:r>
            <a:r>
              <a:rPr lang="hr-HR" altLang="sr-Latn-RS" dirty="0">
                <a:solidFill>
                  <a:srgbClr val="FF0000"/>
                </a:solidFill>
                <a:latin typeface="Segoe UI" panose="020B0502040204020203" pitchFamily="34" charset="0"/>
                <a:cs typeface="Segoe UI" panose="020B0502040204020203" pitchFamily="34" charset="0"/>
              </a:rPr>
              <a:t>mogućnost daljnjeg poboljšanja </a:t>
            </a:r>
            <a:endParaRPr lang="hr-HR" altLang="sr-Latn-RS"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hr-HR" altLang="sr-Latn-R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hr-HR" altLang="sr-Latn-RS" dirty="0" smtClean="0">
                <a:latin typeface="Segoe UI" panose="020B0502040204020203" pitchFamily="34" charset="0"/>
                <a:cs typeface="Segoe UI" panose="020B0502040204020203" pitchFamily="34" charset="0"/>
              </a:rPr>
              <a:t>U dijelu sadržaja verifikacijskog izvješća uočen je različit pristup između verifikatora kod navođenja traženih podataka.</a:t>
            </a:r>
          </a:p>
          <a:p>
            <a:endParaRPr lang="hr-HR" altLang="sr-Latn-RS"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596939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98166" y="1210961"/>
            <a:ext cx="7810800" cy="4316627"/>
          </a:xfrm>
          <a:prstGeom prst="rect">
            <a:avLst/>
          </a:prstGeom>
        </p:spPr>
        <p:txBody>
          <a:bodyPr anchor="b"/>
          <a:lstStyle>
            <a:lvl1pPr marL="0" indent="0" algn="l" defTabSz="914400" rtl="0" eaLnBrk="1" latinLnBrk="0" hangingPunct="1">
              <a:lnSpc>
                <a:spcPct val="90000"/>
              </a:lnSpc>
              <a:spcBef>
                <a:spcPts val="1000"/>
              </a:spcBef>
              <a:buFont typeface="Arial"/>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endParaRPr lang="hr-HR" altLang="sr-Latn-RS" sz="1600" dirty="0" smtClean="0">
              <a:latin typeface="Open Sans" panose="020B0606030504020204" pitchFamily="34" charset="0"/>
              <a:cs typeface="Open Sans" panose="020B0606030504020204" pitchFamily="34" charset="0"/>
            </a:endParaRPr>
          </a:p>
        </p:txBody>
      </p:sp>
      <p:sp>
        <p:nvSpPr>
          <p:cNvPr id="6" name="Content Placeholder 2"/>
          <p:cNvSpPr>
            <a:spLocks noGrp="1"/>
          </p:cNvSpPr>
          <p:nvPr/>
        </p:nvSpPr>
        <p:spPr bwMode="auto">
          <a:xfrm>
            <a:off x="1065255" y="945591"/>
            <a:ext cx="7886700" cy="521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endParaRPr lang="hr-HR" altLang="sr-Latn-RS" dirty="0" smtClean="0">
              <a:latin typeface="Open Sans" panose="020B0606030504020204" pitchFamily="34" charset="0"/>
              <a:cs typeface="Open Sans" panose="020B0606030504020204" pitchFamily="34" charset="0"/>
            </a:endParaRPr>
          </a:p>
          <a:p>
            <a:pPr marL="0" indent="0" algn="ctr" eaLnBrk="1" hangingPunct="1">
              <a:buFont typeface="Arial" panose="020B0604020202020204" pitchFamily="34" charset="0"/>
              <a:buNone/>
            </a:pPr>
            <a:r>
              <a:rPr lang="hr-HR" altLang="sr-Latn-RS" dirty="0" smtClean="0">
                <a:latin typeface="Open Sans" panose="020B0606030504020204" pitchFamily="34" charset="0"/>
                <a:cs typeface="Open Sans" panose="020B0606030504020204" pitchFamily="34" charset="0"/>
              </a:rPr>
              <a:t>Hvala na pažnji!</a:t>
            </a:r>
          </a:p>
          <a:p>
            <a:pPr marL="0" indent="0" eaLnBrk="1" hangingPunct="1"/>
            <a:endParaRPr lang="hr-HR" altLang="sr-Latn-RS" dirty="0" smtClean="0">
              <a:latin typeface="Open Sans" panose="020B0606030504020204" pitchFamily="34" charset="0"/>
              <a:cs typeface="Open Sans" panose="020B0606030504020204" pitchFamily="34" charset="0"/>
            </a:endParaRPr>
          </a:p>
          <a:p>
            <a:pPr marL="0" indent="0" eaLnBrk="1" hangingPunct="1">
              <a:buFont typeface="Arial" panose="020B0604020202020204" pitchFamily="34" charset="0"/>
              <a:buNone/>
            </a:pPr>
            <a:endParaRPr lang="hr-HR" altLang="sr-Latn-RS" dirty="0" smtClean="0">
              <a:latin typeface="Open Sans" panose="020B0606030504020204" pitchFamily="34" charset="0"/>
              <a:cs typeface="Open Sans" panose="020B0606030504020204" pitchFamily="34" charset="0"/>
            </a:endParaRPr>
          </a:p>
          <a:p>
            <a:pPr marL="0" indent="0" eaLnBrk="1" hangingPunct="1">
              <a:buFont typeface="Arial" panose="020B0604020202020204" pitchFamily="34" charset="0"/>
              <a:buNone/>
            </a:pPr>
            <a:endParaRPr lang="hr-HR" altLang="sr-Latn-RS" dirty="0" smtClean="0">
              <a:latin typeface="Open Sans" panose="020B0606030504020204" pitchFamily="34" charset="0"/>
              <a:cs typeface="Open Sans" panose="020B0606030504020204" pitchFamily="34" charset="0"/>
            </a:endParaRPr>
          </a:p>
          <a:p>
            <a:pPr marL="0" indent="0" eaLnBrk="1" hangingPunct="1">
              <a:buFont typeface="Arial" panose="020B0604020202020204" pitchFamily="34" charset="0"/>
              <a:buNone/>
            </a:pPr>
            <a:endParaRPr lang="hr-HR" altLang="sr-Latn-RS" dirty="0" smtClean="0">
              <a:latin typeface="Open Sans" panose="020B0606030504020204" pitchFamily="34" charset="0"/>
              <a:cs typeface="Open Sans" panose="020B0606030504020204" pitchFamily="34" charset="0"/>
            </a:endParaRPr>
          </a:p>
          <a:p>
            <a:pPr marL="0" indent="0" eaLnBrk="1" hangingPunct="1">
              <a:buFont typeface="Arial" panose="020B0604020202020204" pitchFamily="34" charset="0"/>
              <a:buNone/>
            </a:pPr>
            <a:r>
              <a:rPr lang="hr-HR" altLang="sr-Latn-RS" dirty="0" smtClean="0">
                <a:latin typeface="Open Sans" panose="020B0606030504020204" pitchFamily="34" charset="0"/>
                <a:cs typeface="Open Sans" panose="020B0606030504020204" pitchFamily="34" charset="0"/>
              </a:rPr>
              <a:t>Kontakt:</a:t>
            </a:r>
          </a:p>
          <a:p>
            <a:pPr marL="0" indent="0" eaLnBrk="1" hangingPunct="1">
              <a:buFont typeface="Arial" panose="020B0604020202020204" pitchFamily="34" charset="0"/>
              <a:buNone/>
            </a:pPr>
            <a:r>
              <a:rPr lang="hr-HR" altLang="sr-Latn-RS" dirty="0" err="1" smtClean="0">
                <a:latin typeface="Open Sans" panose="020B0606030504020204" pitchFamily="34" charset="0"/>
                <a:cs typeface="Open Sans" panose="020B0606030504020204" pitchFamily="34" charset="0"/>
                <a:hlinkClick r:id="rId2"/>
              </a:rPr>
              <a:t>grozdana.avirovic</a:t>
            </a:r>
            <a:r>
              <a:rPr lang="hr-HR" altLang="sr-Latn-RS" dirty="0" smtClean="0">
                <a:latin typeface="Open Sans" panose="020B0606030504020204" pitchFamily="34" charset="0"/>
                <a:cs typeface="Open Sans" panose="020B0606030504020204" pitchFamily="34" charset="0"/>
                <a:hlinkClick r:id="rId2"/>
              </a:rPr>
              <a:t>(a)haop.hr</a:t>
            </a:r>
            <a:endParaRPr lang="hr-HR" altLang="sr-Latn-RS" dirty="0" smtClean="0">
              <a:latin typeface="Open Sans" panose="020B0606030504020204" pitchFamily="34" charset="0"/>
              <a:cs typeface="Open Sans" panose="020B0606030504020204" pitchFamily="34" charset="0"/>
            </a:endParaRPr>
          </a:p>
          <a:p>
            <a:pPr marL="0" indent="0">
              <a:buNone/>
            </a:pPr>
            <a:r>
              <a:rPr lang="hr-HR" dirty="0" err="1" smtClean="0">
                <a:latin typeface="Segoe UI" panose="020B0502040204020203" pitchFamily="34" charset="0"/>
                <a:cs typeface="Segoe UI" panose="020B0502040204020203" pitchFamily="34" charset="0"/>
                <a:hlinkClick r:id="rId3"/>
              </a:rPr>
              <a:t>martina.mandac</a:t>
            </a:r>
            <a:r>
              <a:rPr lang="hr-HR" dirty="0" smtClean="0">
                <a:latin typeface="Segoe UI" panose="020B0502040204020203" pitchFamily="34" charset="0"/>
                <a:cs typeface="Segoe UI" panose="020B0502040204020203" pitchFamily="34" charset="0"/>
                <a:hlinkClick r:id="rId3"/>
              </a:rPr>
              <a:t>(a)haop.hr</a:t>
            </a:r>
            <a:endParaRPr lang="hr-HR" dirty="0">
              <a:latin typeface="Segoe UI" panose="020B0502040204020203" pitchFamily="34" charset="0"/>
              <a:cs typeface="Segoe UI" panose="020B0502040204020203" pitchFamily="34" charset="0"/>
            </a:endParaRPr>
          </a:p>
          <a:p>
            <a:pPr marL="0" indent="0" eaLnBrk="1" hangingPunct="1">
              <a:buFont typeface="Arial" panose="020B0604020202020204" pitchFamily="34" charset="0"/>
              <a:buNone/>
            </a:pPr>
            <a:r>
              <a:rPr lang="hr-HR" altLang="sr-Latn-RS" smtClean="0">
                <a:latin typeface="Open Sans" panose="020B0606030504020204" pitchFamily="34" charset="0"/>
                <a:cs typeface="Open Sans" panose="020B0606030504020204" pitchFamily="34" charset="0"/>
                <a:hlinkClick r:id="rId4"/>
              </a:rPr>
              <a:t>KLIMA(a)haop.hr</a:t>
            </a:r>
            <a:endParaRPr lang="hr-HR" altLang="sr-Latn-RS" dirty="0" smtClean="0">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5894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49086" y="312147"/>
            <a:ext cx="7772399" cy="1007202"/>
          </a:xfrm>
        </p:spPr>
        <p:txBody>
          <a:bodyPr/>
          <a:lstStyle/>
          <a:p>
            <a:pPr algn="ctr"/>
            <a:r>
              <a:rPr lang="pl-PL" sz="3600" dirty="0">
                <a:latin typeface="Segoe UI Light" panose="020B0502040204020203" pitchFamily="34" charset="0"/>
                <a:cs typeface="Segoe UI Light" panose="020B0502040204020203" pitchFamily="34" charset="0"/>
              </a:rPr>
              <a:t>Nalazi provjere Izvješća </a:t>
            </a:r>
            <a:r>
              <a:rPr lang="pl-PL" sz="3600" dirty="0" smtClean="0">
                <a:latin typeface="Segoe UI Light" panose="020B0502040204020203" pitchFamily="34" charset="0"/>
                <a:cs typeface="Segoe UI Light" panose="020B0502040204020203" pitchFamily="34" charset="0"/>
              </a:rPr>
              <a:t>od strane nadležnog tijela</a:t>
            </a:r>
            <a:endParaRPr lang="en-US" sz="3600"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2"/>
          <a:stretch>
            <a:fillRect/>
          </a:stretch>
        </p:blipFill>
        <p:spPr>
          <a:xfrm>
            <a:off x="1565189" y="1773235"/>
            <a:ext cx="6473703" cy="3564884"/>
          </a:xfrm>
          <a:prstGeom prst="rect">
            <a:avLst/>
          </a:prstGeom>
        </p:spPr>
      </p:pic>
    </p:spTree>
    <p:extLst>
      <p:ext uri="{BB962C8B-B14F-4D97-AF65-F5344CB8AC3E}">
        <p14:creationId xmlns:p14="http://schemas.microsoft.com/office/powerpoint/2010/main" val="343260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312147"/>
            <a:ext cx="8321040" cy="850447"/>
          </a:xfrm>
        </p:spPr>
        <p:txBody>
          <a:bodyPr/>
          <a:lstStyle/>
          <a:p>
            <a:pPr algn="ctr"/>
            <a:r>
              <a:rPr lang="pl-PL" sz="2800" dirty="0">
                <a:latin typeface="Segoe UI Light" panose="020B0502040204020203" pitchFamily="34" charset="0"/>
                <a:cs typeface="Segoe UI Light" panose="020B0502040204020203" pitchFamily="34" charset="0"/>
              </a:rPr>
              <a:t>Dostava nalaza provjere nadležnih tijela </a:t>
            </a:r>
            <a:endParaRPr lang="en-US" sz="2800" dirty="0">
              <a:latin typeface="Segoe UI Light" panose="020B0502040204020203" pitchFamily="34" charset="0"/>
              <a:cs typeface="Segoe UI Light" panose="020B0502040204020203" pitchFamily="34" charset="0"/>
            </a:endParaRPr>
          </a:p>
        </p:txBody>
      </p:sp>
      <p:sp>
        <p:nvSpPr>
          <p:cNvPr id="2" name="Rectangle 1"/>
          <p:cNvSpPr/>
          <p:nvPr/>
        </p:nvSpPr>
        <p:spPr>
          <a:xfrm>
            <a:off x="679270" y="809897"/>
            <a:ext cx="8321040" cy="5324535"/>
          </a:xfrm>
          <a:prstGeom prst="rect">
            <a:avLst/>
          </a:prstGeom>
        </p:spPr>
        <p:txBody>
          <a:bodyPr wrap="square">
            <a:spAutoFit/>
          </a:bodyPr>
          <a:lstStyle/>
          <a:p>
            <a:r>
              <a:rPr lang="hr-HR" altLang="sr-Latn-RS" sz="2000" b="1" dirty="0">
                <a:solidFill>
                  <a:schemeClr val="accent1">
                    <a:lumMod val="75000"/>
                  </a:schemeClr>
                </a:solidFill>
              </a:rPr>
              <a:t>HAOP:</a:t>
            </a:r>
            <a:r>
              <a:rPr lang="hr-HR" altLang="sr-Latn-RS" sz="2000" dirty="0"/>
              <a:t>	odmah po provjeri u MZOE dostavlja </a:t>
            </a:r>
            <a:r>
              <a:rPr lang="hr-HR" altLang="sr-Latn-RS" sz="2000" b="1" dirty="0">
                <a:latin typeface="Segoe UI" pitchFamily="34" charset="0"/>
                <a:cs typeface="Calibri" pitchFamily="34" charset="0"/>
              </a:rPr>
              <a:t>Obavijest o provjeri Izvješća o emisijama stakleničkih plinova i Izvješća o verifikaciji s detaljnim opisom nalaza, </a:t>
            </a:r>
            <a:r>
              <a:rPr lang="hr-HR" altLang="sr-Latn-RS" sz="2000" dirty="0">
                <a:latin typeface="Segoe UI" pitchFamily="34" charset="0"/>
                <a:cs typeface="Calibri" pitchFamily="34" charset="0"/>
              </a:rPr>
              <a:t>a operateru putem e-maila dostavlja potvrdu vezano na verificirane emisije koje se unose u Registar Unije</a:t>
            </a:r>
            <a:r>
              <a:rPr lang="hr-HR" altLang="sr-Latn-RS" sz="2000" dirty="0" smtClean="0">
                <a:latin typeface="Segoe UI" pitchFamily="34" charset="0"/>
                <a:cs typeface="Calibri" pitchFamily="34" charset="0"/>
              </a:rPr>
              <a:t>.</a:t>
            </a:r>
          </a:p>
          <a:p>
            <a:endParaRPr lang="hr-HR" altLang="sr-Latn-RS" sz="2000" dirty="0"/>
          </a:p>
          <a:p>
            <a:r>
              <a:rPr lang="hr-HR" altLang="sr-Latn-RS" sz="2000" b="1" dirty="0">
                <a:solidFill>
                  <a:schemeClr val="accent1">
                    <a:lumMod val="75000"/>
                  </a:schemeClr>
                </a:solidFill>
                <a:latin typeface="Segoe UI" pitchFamily="34" charset="0"/>
                <a:cs typeface="Segoe UI" pitchFamily="34" charset="0"/>
              </a:rPr>
              <a:t>MZOE:  </a:t>
            </a:r>
            <a:r>
              <a:rPr lang="hr-HR" altLang="sr-Latn-RS" sz="2000" dirty="0">
                <a:latin typeface="Segoe UI" pitchFamily="34" charset="0"/>
                <a:cs typeface="Segoe UI" pitchFamily="34" charset="0"/>
              </a:rPr>
              <a:t>temeljem zaprimljene Obavijesti od HAOP-a dostavlja operateru i verifikatoru </a:t>
            </a:r>
            <a:r>
              <a:rPr lang="hr-HR" altLang="sr-Latn-RS" sz="2000" b="1" dirty="0">
                <a:latin typeface="Segoe UI" pitchFamily="34" charset="0"/>
                <a:cs typeface="Segoe UI" pitchFamily="34" charset="0"/>
              </a:rPr>
              <a:t>Informaciju o provjeri Izvješća o emisijama stakleničkih plinova i Izvješća o verifikaciji </a:t>
            </a:r>
            <a:r>
              <a:rPr lang="hr-HR" altLang="sr-Latn-RS" sz="2000" b="1" dirty="0">
                <a:solidFill>
                  <a:srgbClr val="000000"/>
                </a:solidFill>
                <a:latin typeface="Segoe UI" pitchFamily="34" charset="0"/>
                <a:cs typeface="Segoe UI" pitchFamily="34" charset="0"/>
              </a:rPr>
              <a:t>s detaljnim opisom </a:t>
            </a:r>
            <a:r>
              <a:rPr lang="hr-HR" altLang="sr-Latn-RS" sz="2000" b="1" dirty="0" smtClean="0">
                <a:solidFill>
                  <a:srgbClr val="000000"/>
                </a:solidFill>
                <a:latin typeface="Segoe UI" pitchFamily="34" charset="0"/>
                <a:cs typeface="Segoe UI" pitchFamily="34" charset="0"/>
              </a:rPr>
              <a:t>nalaza.</a:t>
            </a:r>
          </a:p>
          <a:p>
            <a:endParaRPr lang="hr-HR" altLang="sr-Latn-RS" sz="2000" b="1" dirty="0">
              <a:solidFill>
                <a:srgbClr val="000000"/>
              </a:solidFill>
              <a:latin typeface="Segoe UI" pitchFamily="34" charset="0"/>
              <a:cs typeface="Calibri" pitchFamily="34" charset="0"/>
            </a:endParaRPr>
          </a:p>
          <a:p>
            <a:r>
              <a:rPr lang="hr-HR" altLang="sr-Latn-RS" sz="2000" b="1" dirty="0">
                <a:solidFill>
                  <a:schemeClr val="accent1">
                    <a:lumMod val="75000"/>
                  </a:schemeClr>
                </a:solidFill>
                <a:latin typeface="Segoe UI" pitchFamily="34" charset="0"/>
              </a:rPr>
              <a:t>Operater</a:t>
            </a:r>
            <a:r>
              <a:rPr lang="hr-HR" altLang="sr-Latn-RS" sz="2000" dirty="0">
                <a:solidFill>
                  <a:srgbClr val="000000"/>
                </a:solidFill>
                <a:latin typeface="Segoe UI" pitchFamily="34" charset="0"/>
              </a:rPr>
              <a:t> u </a:t>
            </a:r>
            <a:r>
              <a:rPr lang="hr-HR" altLang="sr-Latn-RS" sz="2000" b="1" dirty="0">
                <a:solidFill>
                  <a:srgbClr val="000000"/>
                </a:solidFill>
                <a:latin typeface="Segoe UI" pitchFamily="34" charset="0"/>
              </a:rPr>
              <a:t>Izvješću u poboljšanjima </a:t>
            </a:r>
            <a:r>
              <a:rPr lang="hr-HR" altLang="sr-Latn-RS" sz="2000" dirty="0">
                <a:solidFill>
                  <a:srgbClr val="000000"/>
                </a:solidFill>
                <a:latin typeface="Segoe UI" pitchFamily="34" charset="0"/>
              </a:rPr>
              <a:t>opisuje mjere temeljem nalaza u Verifikacijskom izvješću ali i temeljem nalaza nadležnog </a:t>
            </a:r>
            <a:r>
              <a:rPr lang="hr-HR" altLang="sr-Latn-RS" sz="2000" dirty="0" smtClean="0">
                <a:solidFill>
                  <a:srgbClr val="000000"/>
                </a:solidFill>
                <a:latin typeface="Segoe UI" pitchFamily="34" charset="0"/>
              </a:rPr>
              <a:t>tijela.</a:t>
            </a:r>
          </a:p>
          <a:p>
            <a:endParaRPr lang="hr-HR" altLang="sr-Latn-RS" sz="2000" dirty="0"/>
          </a:p>
          <a:p>
            <a:r>
              <a:rPr lang="sr-Latn-RS" altLang="sr-Latn-RS" sz="2000" b="1" dirty="0">
                <a:solidFill>
                  <a:schemeClr val="accent1">
                    <a:lumMod val="75000"/>
                  </a:schemeClr>
                </a:solidFill>
                <a:latin typeface="Segoe UI" pitchFamily="34" charset="0"/>
                <a:cs typeface="Segoe UI" pitchFamily="34" charset="0"/>
              </a:rPr>
              <a:t>MZOE: </a:t>
            </a:r>
            <a:r>
              <a:rPr lang="sr-Latn-RS" altLang="sr-Latn-RS" sz="2000" dirty="0">
                <a:solidFill>
                  <a:srgbClr val="000000"/>
                </a:solidFill>
                <a:latin typeface="Segoe UI" pitchFamily="34" charset="0"/>
                <a:cs typeface="Segoe UI" pitchFamily="34" charset="0"/>
              </a:rPr>
              <a:t>1x godišnje razmjena informacija s nacionalnim akreditacijskim tijelom ( preporuka na IE_obrascu: do 30.rujna tekuće godine za prethodnu izvještajnu godinu) tj. nadležno tijelo dostavlja rezultate provjere izvješća nacionalnom akreditacijskom tijelu koje je akreditiralo verifikatora (čl. 72, Uredba 600/2012</a:t>
            </a:r>
            <a:r>
              <a:rPr lang="sr-Latn-RS" altLang="sr-Latn-RS" sz="2000" dirty="0" smtClean="0">
                <a:solidFill>
                  <a:srgbClr val="000000"/>
                </a:solidFill>
                <a:latin typeface="Segoe UI" pitchFamily="34" charset="0"/>
                <a:cs typeface="Segoe UI" pitchFamily="34" charset="0"/>
              </a:rPr>
              <a:t>).</a:t>
            </a:r>
            <a:endParaRPr lang="sr-Latn-RS" altLang="sr-Latn-RS" sz="2000" dirty="0">
              <a:solidFill>
                <a:srgbClr val="000000"/>
              </a:solidFill>
              <a:latin typeface="Segoe UI" pitchFamily="34" charset="0"/>
              <a:cs typeface="Segoe UI" pitchFamily="34" charset="0"/>
            </a:endParaRPr>
          </a:p>
        </p:txBody>
      </p:sp>
    </p:spTree>
    <p:extLst>
      <p:ext uri="{BB962C8B-B14F-4D97-AF65-F5344CB8AC3E}">
        <p14:creationId xmlns:p14="http://schemas.microsoft.com/office/powerpoint/2010/main" val="227639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312147"/>
            <a:ext cx="8321040" cy="850447"/>
          </a:xfrm>
        </p:spPr>
        <p:txBody>
          <a:bodyPr/>
          <a:lstStyle/>
          <a:p>
            <a:pPr algn="ctr"/>
            <a:r>
              <a:rPr lang="pl-PL" sz="2800" dirty="0">
                <a:latin typeface="Segoe UI Light" panose="020B0502040204020203" pitchFamily="34" charset="0"/>
                <a:cs typeface="Segoe UI Light" panose="020B0502040204020203" pitchFamily="34" charset="0"/>
              </a:rPr>
              <a:t>Struktura nalaza nadležnog tijela u 2017. </a:t>
            </a:r>
            <a:r>
              <a:rPr lang="pl-PL" sz="2800" dirty="0" smtClean="0">
                <a:latin typeface="Segoe UI Light" panose="020B0502040204020203" pitchFamily="34" charset="0"/>
                <a:cs typeface="Segoe UI Light" panose="020B0502040204020203" pitchFamily="34" charset="0"/>
              </a:rPr>
              <a:t>godini_</a:t>
            </a:r>
            <a:br>
              <a:rPr lang="pl-PL" sz="2800" dirty="0" smtClean="0">
                <a:latin typeface="Segoe UI Light" panose="020B0502040204020203" pitchFamily="34" charset="0"/>
                <a:cs typeface="Segoe UI Light" panose="020B0502040204020203" pitchFamily="34" charset="0"/>
              </a:rPr>
            </a:br>
            <a:r>
              <a:rPr lang="pl-PL" sz="2800" dirty="0">
                <a:latin typeface="Segoe UI Light" panose="020B0502040204020203" pitchFamily="34" charset="0"/>
                <a:cs typeface="Segoe UI Light" panose="020B0502040204020203" pitchFamily="34" charset="0"/>
              </a:rPr>
              <a:t>_</a:t>
            </a:r>
            <a:r>
              <a:rPr lang="pl-PL" sz="2800" dirty="0" smtClean="0">
                <a:latin typeface="Segoe UI Light" panose="020B0502040204020203" pitchFamily="34" charset="0"/>
                <a:cs typeface="Segoe UI Light" panose="020B0502040204020203" pitchFamily="34" charset="0"/>
              </a:rPr>
              <a:t>IE </a:t>
            </a:r>
            <a:r>
              <a:rPr lang="pl-PL" sz="2800" dirty="0">
                <a:latin typeface="Segoe UI Light" panose="020B0502040204020203" pitchFamily="34" charset="0"/>
                <a:cs typeface="Segoe UI Light" panose="020B0502040204020203" pitchFamily="34" charset="0"/>
              </a:rPr>
              <a:t>obrazac</a:t>
            </a:r>
            <a:endParaRPr lang="en-US" sz="2800"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2"/>
          <a:stretch>
            <a:fillRect/>
          </a:stretch>
        </p:blipFill>
        <p:spPr>
          <a:xfrm>
            <a:off x="1074215" y="1903666"/>
            <a:ext cx="6995569" cy="3050667"/>
          </a:xfrm>
          <a:prstGeom prst="rect">
            <a:avLst/>
          </a:prstGeom>
        </p:spPr>
      </p:pic>
    </p:spTree>
    <p:extLst>
      <p:ext uri="{BB962C8B-B14F-4D97-AF65-F5344CB8AC3E}">
        <p14:creationId xmlns:p14="http://schemas.microsoft.com/office/powerpoint/2010/main" val="3343741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09005"/>
            <a:ext cx="8321040" cy="759006"/>
          </a:xfrm>
        </p:spPr>
        <p:txBody>
          <a:bodyPr/>
          <a:lstStyle/>
          <a:p>
            <a:pPr algn="ctr"/>
            <a:r>
              <a:rPr lang="pl-PL" sz="2800" dirty="0" smtClean="0">
                <a:latin typeface="Segoe UI Light" panose="020B0502040204020203" pitchFamily="34" charset="0"/>
                <a:cs typeface="Segoe UI Light" panose="020B0502040204020203" pitchFamily="34" charset="0"/>
              </a:rPr>
              <a:t>2. POGREŠKE </a:t>
            </a:r>
            <a:r>
              <a:rPr lang="pl-PL" sz="2800" dirty="0">
                <a:latin typeface="Segoe UI Light" panose="020B0502040204020203" pitchFamily="34" charset="0"/>
                <a:cs typeface="Segoe UI Light" panose="020B0502040204020203" pitchFamily="34" charset="0"/>
              </a:rPr>
              <a:t>U GODIŠNJEM IZVJEŠĆU O EMISIJAMA</a:t>
            </a:r>
            <a:endParaRPr lang="en-US" sz="2800" dirty="0">
              <a:latin typeface="Segoe UI Light" panose="020B0502040204020203" pitchFamily="34" charset="0"/>
              <a:cs typeface="Segoe UI Light" panose="020B0502040204020203" pitchFamily="34" charset="0"/>
            </a:endParaRPr>
          </a:p>
        </p:txBody>
      </p:sp>
      <p:sp>
        <p:nvSpPr>
          <p:cNvPr id="3" name="Rectangle 2"/>
          <p:cNvSpPr/>
          <p:nvPr/>
        </p:nvSpPr>
        <p:spPr>
          <a:xfrm>
            <a:off x="679270" y="1175908"/>
            <a:ext cx="8321040" cy="4401205"/>
          </a:xfrm>
          <a:prstGeom prst="rect">
            <a:avLst/>
          </a:prstGeom>
        </p:spPr>
        <p:txBody>
          <a:bodyPr wrap="square">
            <a:spAutoFit/>
          </a:bodyPr>
          <a:lstStyle/>
          <a:p>
            <a:pPr marL="285750" indent="-285750" algn="just">
              <a:buFont typeface="Arial" pitchFamily="34" charset="0"/>
              <a:buChar char="•"/>
            </a:pPr>
            <a:r>
              <a:rPr lang="hr-HR" altLang="sr-Latn-RS" sz="2000" dirty="0">
                <a:latin typeface="Segoe UI" pitchFamily="34" charset="0"/>
                <a:ea typeface="Open Sans" pitchFamily="34" charset="0"/>
                <a:cs typeface="Segoe UI" pitchFamily="34" charset="0"/>
              </a:rPr>
              <a:t>U Izvješću o godišnjim emisijama uz broj Dozvole ne navode se i brojeve Rješenja o izmjeni Dozvole ili broj Dozvole uopće nije naveden (List A, točka 2.c</a:t>
            </a:r>
            <a:r>
              <a:rPr lang="hr-HR" altLang="sr-Latn-RS" sz="2000" dirty="0" smtClean="0">
                <a:latin typeface="Segoe UI" pitchFamily="34" charset="0"/>
                <a:ea typeface="Open Sans" pitchFamily="34" charset="0"/>
                <a:cs typeface="Segoe UI" pitchFamily="34" charset="0"/>
              </a:rPr>
              <a:t>).</a:t>
            </a:r>
          </a:p>
          <a:p>
            <a:pPr algn="just"/>
            <a:endParaRPr lang="hr-HR" altLang="sr-Latn-RS" sz="1000" dirty="0">
              <a:latin typeface="Segoe UI" pitchFamily="34" charset="0"/>
              <a:ea typeface="Open Sans" pitchFamily="34" charset="0"/>
              <a:cs typeface="Segoe UI" pitchFamily="34" charset="0"/>
            </a:endParaRPr>
          </a:p>
          <a:p>
            <a:pPr marL="285750" indent="-285750" algn="just">
              <a:buFont typeface="Arial" pitchFamily="34" charset="0"/>
              <a:buChar char="•"/>
            </a:pPr>
            <a:r>
              <a:rPr lang="hr-HR" altLang="sr-Latn-RS" sz="2000" dirty="0">
                <a:latin typeface="Segoe UI" pitchFamily="34" charset="0"/>
                <a:ea typeface="Open Sans" pitchFamily="34" charset="0"/>
                <a:cs typeface="Segoe UI" pitchFamily="34" charset="0"/>
              </a:rPr>
              <a:t>U Izvješću o godišnjim emisijama za 2017.g. u dostavljenom elektronskom primjerku u pdf formatu ali i u tiskanom ovjerenom primjerku nedostaje List H</a:t>
            </a:r>
            <a:r>
              <a:rPr lang="hr-HR" altLang="sr-Latn-RS" sz="2000" dirty="0" smtClean="0">
                <a:latin typeface="Segoe UI" pitchFamily="34" charset="0"/>
                <a:ea typeface="Open Sans" pitchFamily="34" charset="0"/>
                <a:cs typeface="Segoe UI" pitchFamily="34" charset="0"/>
              </a:rPr>
              <a:t>.</a:t>
            </a:r>
          </a:p>
          <a:p>
            <a:pPr algn="just"/>
            <a:endParaRPr lang="hr-HR" altLang="sr-Latn-RS" sz="1000" dirty="0">
              <a:latin typeface="Segoe UI" pitchFamily="34" charset="0"/>
              <a:ea typeface="Open Sans" pitchFamily="34" charset="0"/>
              <a:cs typeface="Segoe UI" pitchFamily="34" charset="0"/>
            </a:endParaRPr>
          </a:p>
          <a:p>
            <a:pPr marL="285750" indent="-285750" algn="just">
              <a:buFont typeface="Arial" pitchFamily="34" charset="0"/>
              <a:buChar char="•"/>
            </a:pPr>
            <a:r>
              <a:rPr lang="hr-HR" altLang="sr-Latn-RS" sz="2000" dirty="0">
                <a:latin typeface="Segoe UI" pitchFamily="34" charset="0"/>
                <a:ea typeface="Open Sans" pitchFamily="34" charset="0"/>
                <a:cs typeface="Segoe UI" pitchFamily="34" charset="0"/>
              </a:rPr>
              <a:t>U Izvješću na listu A nije jasno naglašeno prema kojoj verziji Plana praćenja je rađeno izvješće</a:t>
            </a:r>
            <a:r>
              <a:rPr lang="hr-HR" altLang="sr-Latn-RS" sz="2000" dirty="0" smtClean="0">
                <a:latin typeface="Segoe UI" pitchFamily="34" charset="0"/>
                <a:ea typeface="Open Sans" pitchFamily="34" charset="0"/>
                <a:cs typeface="Segoe UI" pitchFamily="34" charset="0"/>
              </a:rPr>
              <a:t>.</a:t>
            </a:r>
          </a:p>
          <a:p>
            <a:pPr algn="just"/>
            <a:endParaRPr lang="hr-HR" altLang="sr-Latn-RS" sz="1000" dirty="0">
              <a:latin typeface="Segoe UI" pitchFamily="34" charset="0"/>
              <a:ea typeface="Open Sans" pitchFamily="34" charset="0"/>
              <a:cs typeface="Segoe UI" pitchFamily="34" charset="0"/>
            </a:endParaRPr>
          </a:p>
          <a:p>
            <a:pPr marL="285750" indent="-285750" algn="just">
              <a:buFont typeface="Arial" pitchFamily="34" charset="0"/>
              <a:buChar char="•"/>
            </a:pPr>
            <a:r>
              <a:rPr lang="hr-HR" altLang="sr-Latn-RS" sz="2000" dirty="0" smtClean="0">
                <a:latin typeface="Segoe UI" pitchFamily="34" charset="0"/>
                <a:ea typeface="Open Sans" pitchFamily="34" charset="0"/>
                <a:cs typeface="Segoe UI" pitchFamily="34" charset="0"/>
              </a:rPr>
              <a:t>Operater zatražio </a:t>
            </a:r>
            <a:r>
              <a:rPr lang="hr-HR" altLang="sr-Latn-RS" sz="2000" dirty="0">
                <a:latin typeface="Segoe UI" pitchFamily="34" charset="0"/>
                <a:ea typeface="Open Sans" pitchFamily="34" charset="0"/>
                <a:cs typeface="Segoe UI" pitchFamily="34" charset="0"/>
              </a:rPr>
              <a:t>odobrenje nadležnog tijela da se izvješće izradi prema verziji koja nije konačna jer je konačna verzija odobrena u prosincu izvještajne godine da bi se verifikacija potom provela po konačnoj verziji Plana.</a:t>
            </a:r>
          </a:p>
          <a:p>
            <a:pPr algn="just">
              <a:buFont typeface="Arial" charset="0"/>
              <a:buNone/>
            </a:pPr>
            <a:endParaRPr lang="hr-HR" altLang="sr-Latn-RS" sz="1000" dirty="0">
              <a:solidFill>
                <a:srgbClr val="FF3300"/>
              </a:solidFill>
              <a:latin typeface="Segoe UI" pitchFamily="34" charset="0"/>
              <a:ea typeface="Open Sans" pitchFamily="34" charset="0"/>
              <a:cs typeface="Segoe UI" pitchFamily="34" charset="0"/>
            </a:endParaRPr>
          </a:p>
        </p:txBody>
      </p:sp>
      <p:sp>
        <p:nvSpPr>
          <p:cNvPr id="6" name="Text Placeholder 2"/>
          <p:cNvSpPr>
            <a:spLocks noGrp="1"/>
          </p:cNvSpPr>
          <p:nvPr>
            <p:ph type="body" idx="1"/>
          </p:nvPr>
        </p:nvSpPr>
        <p:spPr>
          <a:xfrm>
            <a:off x="856576" y="570269"/>
            <a:ext cx="7093762" cy="481969"/>
          </a:xfrm>
        </p:spPr>
        <p:txBody>
          <a:bodyPr/>
          <a:lstStyle/>
          <a:p>
            <a:pPr lvl="0" fontAlgn="base">
              <a:lnSpc>
                <a:spcPct val="100000"/>
              </a:lnSpc>
              <a:spcBef>
                <a:spcPct val="0"/>
              </a:spcBef>
              <a:spcAft>
                <a:spcPct val="0"/>
              </a:spcAft>
            </a:pPr>
            <a:r>
              <a:rPr lang="hr-HR" altLang="en-US" dirty="0" smtClean="0">
                <a:solidFill>
                  <a:prstClr val="black"/>
                </a:solidFill>
                <a:latin typeface="Segoe UI" panose="020B0502040204020203" pitchFamily="34" charset="0"/>
                <a:ea typeface="Segoe Black" charset="0"/>
                <a:cs typeface="Segoe UI" panose="020B0502040204020203" pitchFamily="34" charset="0"/>
              </a:rPr>
              <a:t>2.1. Formalni nedostaci_1/2</a:t>
            </a:r>
            <a:r>
              <a:rPr lang="pl-PL" dirty="0" smtClean="0">
                <a:latin typeface="Segoe UI" pitchFamily="34" charset="0"/>
                <a:cs typeface="Segoe UI" pitchFamily="34" charset="0"/>
              </a:rPr>
              <a:t> </a:t>
            </a:r>
            <a:endParaRPr lang="en-US" altLang="en-US" dirty="0">
              <a:solidFill>
                <a:prstClr val="black"/>
              </a:solidFill>
              <a:latin typeface="Segoe UI" panose="020B0502040204020203" pitchFamily="34" charset="0"/>
              <a:ea typeface="Segoe Black" charset="0"/>
              <a:cs typeface="Segoe UI" panose="020B0502040204020203" pitchFamily="34" charset="0"/>
            </a:endParaRPr>
          </a:p>
        </p:txBody>
      </p:sp>
    </p:spTree>
    <p:extLst>
      <p:ext uri="{BB962C8B-B14F-4D97-AF65-F5344CB8AC3E}">
        <p14:creationId xmlns:p14="http://schemas.microsoft.com/office/powerpoint/2010/main" val="2685874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79270" y="274320"/>
            <a:ext cx="8321040" cy="483326"/>
          </a:xfrm>
        </p:spPr>
        <p:txBody>
          <a:bodyPr/>
          <a:lstStyle/>
          <a:p>
            <a:pPr lvl="0" fontAlgn="base">
              <a:lnSpc>
                <a:spcPct val="100000"/>
              </a:lnSpc>
              <a:spcAft>
                <a:spcPct val="0"/>
              </a:spcAft>
            </a:pPr>
            <a:r>
              <a:rPr lang="hr-HR" altLang="en-US" sz="1800" b="1" dirty="0">
                <a:solidFill>
                  <a:prstClr val="black"/>
                </a:solidFill>
                <a:latin typeface="Segoe UI" panose="020B0502040204020203" pitchFamily="34" charset="0"/>
                <a:ea typeface="Segoe Black" charset="0"/>
                <a:cs typeface="Segoe UI" panose="020B0502040204020203" pitchFamily="34" charset="0"/>
              </a:rPr>
              <a:t>2.1. Formalni nedostaci</a:t>
            </a:r>
            <a:r>
              <a:rPr lang="pl-PL" sz="1800" b="1" dirty="0">
                <a:solidFill>
                  <a:prstClr val="black"/>
                </a:solidFill>
                <a:latin typeface="Segoe UI" pitchFamily="34" charset="0"/>
                <a:ea typeface="+mn-ea"/>
                <a:cs typeface="Segoe UI" pitchFamily="34" charset="0"/>
              </a:rPr>
              <a:t> </a:t>
            </a:r>
            <a:r>
              <a:rPr lang="pl-PL" sz="1800" b="1" dirty="0" smtClean="0">
                <a:solidFill>
                  <a:prstClr val="black"/>
                </a:solidFill>
                <a:latin typeface="Segoe UI" pitchFamily="34" charset="0"/>
                <a:ea typeface="+mn-ea"/>
                <a:cs typeface="Segoe UI" pitchFamily="34" charset="0"/>
              </a:rPr>
              <a:t>_2/2</a:t>
            </a:r>
            <a:endParaRPr lang="en-US" altLang="en-US" sz="1800" b="1" dirty="0">
              <a:solidFill>
                <a:prstClr val="black"/>
              </a:solidFill>
              <a:latin typeface="Segoe UI" panose="020B0502040204020203" pitchFamily="34" charset="0"/>
              <a:ea typeface="Segoe Black" charset="0"/>
              <a:cs typeface="Segoe UI" panose="020B0502040204020203" pitchFamily="34" charset="0"/>
            </a:endParaRPr>
          </a:p>
        </p:txBody>
      </p:sp>
      <p:sp>
        <p:nvSpPr>
          <p:cNvPr id="3" name="Rectangle 2"/>
          <p:cNvSpPr/>
          <p:nvPr/>
        </p:nvSpPr>
        <p:spPr>
          <a:xfrm>
            <a:off x="679270" y="1315012"/>
            <a:ext cx="8321040" cy="400110"/>
          </a:xfrm>
          <a:prstGeom prst="rect">
            <a:avLst/>
          </a:prstGeom>
        </p:spPr>
        <p:txBody>
          <a:bodyPr wrap="square">
            <a:spAutoFit/>
          </a:bodyPr>
          <a:lstStyle/>
          <a:p>
            <a:pPr marL="285750" indent="-285750" algn="just">
              <a:buFont typeface="Arial" pitchFamily="34" charset="0"/>
              <a:buChar char="•"/>
            </a:pPr>
            <a:r>
              <a:rPr lang="hr-HR" altLang="sr-Latn-RS" sz="2000" dirty="0">
                <a:solidFill>
                  <a:srgbClr val="FF0000"/>
                </a:solidFill>
                <a:latin typeface="Segoe UI" pitchFamily="34" charset="0"/>
                <a:ea typeface="Open Sans" pitchFamily="34" charset="0"/>
                <a:cs typeface="Segoe UI" pitchFamily="34" charset="0"/>
              </a:rPr>
              <a:t>Važeća verzija obrasca (važno zbog art. 21):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15" y="1978024"/>
            <a:ext cx="73279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611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Naslovni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FFFD554CDAF5845A150FD6A424BFF32" ma:contentTypeVersion="11" ma:contentTypeDescription="Create a new document." ma:contentTypeScope="" ma:versionID="18bc42b017397a387957305dc562b063">
  <xsd:schema xmlns:xsd="http://www.w3.org/2001/XMLSchema" xmlns:xs="http://www.w3.org/2001/XMLSchema" xmlns:p="http://schemas.microsoft.com/office/2006/metadata/properties" xmlns:ns1="e37bf322-bcda-45bf-b95f-f9dc2b3d63e1" xmlns:ns3="202afb2d-812e-432c-88b1-8f47606407eb" targetNamespace="http://schemas.microsoft.com/office/2006/metadata/properties" ma:root="true" ma:fieldsID="10b1d6ba6c86fa8be3fffb361bda36f4" ns1:_="" ns3:_="">
    <xsd:import namespace="e37bf322-bcda-45bf-b95f-f9dc2b3d63e1"/>
    <xsd:import namespace="202afb2d-812e-432c-88b1-8f47606407eb"/>
    <xsd:element name="properties">
      <xsd:complexType>
        <xsd:sequence>
          <xsd:element name="documentManagement">
            <xsd:complexType>
              <xsd:all>
                <xsd:element ref="ns1:Podru_x010d_je" minOccurs="0"/>
                <xsd:element ref="ns3:Godina" minOccurs="0"/>
                <xsd:element ref="ns3:Vrijedi" minOccurs="0"/>
                <xsd:element ref="ns3:Vrijedi_x0020_od" minOccurs="0"/>
                <xsd:element ref="ns3:Vrijedi_x0020_do" minOccurs="0"/>
                <xsd:element ref="ns3:Vezani_x0020_dokument" minOccurs="0"/>
                <xsd:element ref="ns3:Verzija_x0020_dokumenta" minOccurs="0"/>
                <xsd:element ref="ns1:Obrazac" minOccurs="0"/>
                <xsd:element ref="ns1:PodP" minOccurs="0"/>
                <xsd:element ref="ns1:Napomen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bf322-bcda-45bf-b95f-f9dc2b3d63e1" elementFormDefault="qualified">
    <xsd:import namespace="http://schemas.microsoft.com/office/2006/documentManagement/types"/>
    <xsd:import namespace="http://schemas.microsoft.com/office/infopath/2007/PartnerControls"/>
    <xsd:element name="Podru_x010d_je" ma:index="0" nillable="true" ma:displayName="Područje" ma:internalName="Podru_x010d_je">
      <xsd:simpleType>
        <xsd:restriction base="dms:Text">
          <xsd:maxLength value="255"/>
        </xsd:restriction>
      </xsd:simpleType>
    </xsd:element>
    <xsd:element name="Obrazac" ma:index="15" nillable="true" ma:displayName="Obrazac" ma:default="0" ma:internalName="Obrazac">
      <xsd:simpleType>
        <xsd:restriction base="dms:Boolean"/>
      </xsd:simpleType>
    </xsd:element>
    <xsd:element name="PodP" ma:index="16" nillable="true" ma:displayName="PodP" ma:internalName="PodP">
      <xsd:simpleType>
        <xsd:restriction base="dms:Text">
          <xsd:maxLength value="255"/>
        </xsd:restriction>
      </xsd:simpleType>
    </xsd:element>
    <xsd:element name="Napomena" ma:index="17" nillable="true" ma:displayName="Napomena" ma:internalName="Napomena">
      <xsd:simpleType>
        <xsd:restriction base="dms:Text">
          <xsd:maxLength value="35"/>
        </xsd:restriction>
      </xsd:simpleType>
    </xsd:element>
  </xsd:schema>
  <xsd:schema xmlns:xsd="http://www.w3.org/2001/XMLSchema" xmlns:xs="http://www.w3.org/2001/XMLSchema" xmlns:dms="http://schemas.microsoft.com/office/2006/documentManagement/types" xmlns:pc="http://schemas.microsoft.com/office/infopath/2007/PartnerControls" targetNamespace="202afb2d-812e-432c-88b1-8f47606407eb" elementFormDefault="qualified">
    <xsd:import namespace="http://schemas.microsoft.com/office/2006/documentManagement/types"/>
    <xsd:import namespace="http://schemas.microsoft.com/office/infopath/2007/PartnerControls"/>
    <xsd:element name="Godina" ma:index="3" nillable="true" ma:displayName="Godina" ma:default="2018" ma:description="" ma:format="Dropdown" ma:internalName="Godina">
      <xsd:simpleType>
        <xsd:restriction base="dms:Choice">
          <xsd:enumeration value="1999"/>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Vrijedi" ma:index="4" nillable="true" ma:displayName="Vrijedi" ma:default="1" ma:description="" ma:internalName="Vrijedi">
      <xsd:simpleType>
        <xsd:restriction base="dms:Boolean"/>
      </xsd:simpleType>
    </xsd:element>
    <xsd:element name="Vrijedi_x0020_od" ma:index="5" nillable="true" ma:displayName="Vrijedi od" ma:description="" ma:format="DateOnly" ma:internalName="Vrijedi_x0020_od">
      <xsd:simpleType>
        <xsd:restriction base="dms:DateTime"/>
      </xsd:simpleType>
    </xsd:element>
    <xsd:element name="Vrijedi_x0020_do" ma:index="6" nillable="true" ma:displayName="Vrijedi do" ma:description="" ma:format="DateOnly" ma:internalName="Vrijedi_x0020_do">
      <xsd:simpleType>
        <xsd:restriction base="dms:DateTime"/>
      </xsd:simpleType>
    </xsd:element>
    <xsd:element name="Vezani_x0020_dokument" ma:index="7" nillable="true" ma:displayName="Vezani dokument" ma:description="" ma:internalName="Vezani_x0020_dokument">
      <xsd:simpleType>
        <xsd:restriction base="dms:Text">
          <xsd:maxLength value="255"/>
        </xsd:restriction>
      </xsd:simpleType>
    </xsd:element>
    <xsd:element name="Verzija_x0020_dokumenta" ma:index="8" nillable="true" ma:displayName="Verzija dokumenta" ma:description="" ma:internalName="Verzija_x0020_dokumen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Vrsta sadržaja"/>
        <xsd:element ref="dc:title" minOccurs="0" maxOccurs="1" ma:index="2"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rijedi_x0020_do xmlns="202afb2d-812e-432c-88b1-8f47606407eb" xsi:nil="true"/>
    <Vezani_x0020_dokument xmlns="202afb2d-812e-432c-88b1-8f47606407eb" xsi:nil="true"/>
    <Obrazac xmlns="e37bf322-bcda-45bf-b95f-f9dc2b3d63e1">true</Obrazac>
    <Godina xmlns="202afb2d-812e-432c-88b1-8f47606407eb">2018</Godina>
    <Vrijedi_x0020_od xmlns="202afb2d-812e-432c-88b1-8f47606407eb" xsi:nil="true"/>
    <PodP xmlns="e37bf322-bcda-45bf-b95f-f9dc2b3d63e1" xsi:nil="true"/>
    <Podru_x010d_je xmlns="e37bf322-bcda-45bf-b95f-f9dc2b3d63e1">OPĆENITO</Podru_x010d_je>
    <Verzija_x0020_dokumenta xmlns="202afb2d-812e-432c-88b1-8f47606407eb" xsi:nil="true"/>
    <Napomena xmlns="e37bf322-bcda-45bf-b95f-f9dc2b3d63e1" xsi:nil="true"/>
    <Vrijedi xmlns="202afb2d-812e-432c-88b1-8f47606407eb">true</Vrijedi>
  </documentManagement>
</p:properties>
</file>

<file path=customXml/itemProps1.xml><?xml version="1.0" encoding="utf-8"?>
<ds:datastoreItem xmlns:ds="http://schemas.openxmlformats.org/officeDocument/2006/customXml" ds:itemID="{3D373135-BA49-4BC4-919D-13B43CB9C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bf322-bcda-45bf-b95f-f9dc2b3d63e1"/>
    <ds:schemaRef ds:uri="202afb2d-812e-432c-88b1-8f47606407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D3B694-F8B7-434B-BEF7-BA9384339C90}">
  <ds:schemaRefs>
    <ds:schemaRef ds:uri="http://schemas.microsoft.com/sharepoint/v3/contenttype/forms"/>
  </ds:schemaRefs>
</ds:datastoreItem>
</file>

<file path=customXml/itemProps3.xml><?xml version="1.0" encoding="utf-8"?>
<ds:datastoreItem xmlns:ds="http://schemas.openxmlformats.org/officeDocument/2006/customXml" ds:itemID="{16BD88BC-36CB-4C34-A479-848FA582DD9D}">
  <ds:schemaRefs>
    <ds:schemaRef ds:uri="http://purl.org/dc/elements/1.1/"/>
    <ds:schemaRef ds:uri="http://schemas.microsoft.com/office/2006/metadata/properties"/>
    <ds:schemaRef ds:uri="http://schemas.microsoft.com/office/2006/documentManagement/types"/>
    <ds:schemaRef ds:uri="e37bf322-bcda-45bf-b95f-f9dc2b3d63e1"/>
    <ds:schemaRef ds:uri="202afb2d-812e-432c-88b1-8f47606407eb"/>
    <ds:schemaRef ds:uri="http://purl.org/dc/term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2345</TotalTime>
  <Words>3223</Words>
  <Application>Microsoft Office PowerPoint</Application>
  <PresentationFormat>On-screen Show (4:3)</PresentationFormat>
  <Paragraphs>255</Paragraphs>
  <Slides>49</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49</vt:i4>
      </vt:variant>
    </vt:vector>
  </HeadingPairs>
  <TitlesOfParts>
    <vt:vector size="65" baseType="lpstr">
      <vt:lpstr>Arial</vt:lpstr>
      <vt:lpstr>Calibri</vt:lpstr>
      <vt:lpstr>Calibri Light</vt:lpstr>
      <vt:lpstr>Open Sans</vt:lpstr>
      <vt:lpstr>Open Sans SemiBold</vt:lpstr>
      <vt:lpstr>Segoe</vt:lpstr>
      <vt:lpstr>Segoe Black</vt:lpstr>
      <vt:lpstr>Segoe Light</vt:lpstr>
      <vt:lpstr>Segoe UI</vt:lpstr>
      <vt:lpstr>Segoe UI Black</vt:lpstr>
      <vt:lpstr>Segoe UI Light</vt:lpstr>
      <vt:lpstr>Segoe UI Semibold</vt:lpstr>
      <vt:lpstr>Times New Roman</vt:lpstr>
      <vt:lpstr>Wingdings</vt:lpstr>
      <vt:lpstr>Naslovnica</vt:lpstr>
      <vt:lpstr>Custom Design</vt:lpstr>
      <vt:lpstr>4. VERIFIKACIJSKI FORUM Zagreb, 04.12.2018.</vt:lpstr>
      <vt:lpstr>1. UVOD </vt:lpstr>
      <vt:lpstr>Nalaz verifikatora za ETS-postrojenja 2017./2016.</vt:lpstr>
      <vt:lpstr>Struktura nalaza verifikatora u 2017. godini</vt:lpstr>
      <vt:lpstr>Nalazi provjere Izvješća od strane nadležnog tijela</vt:lpstr>
      <vt:lpstr>Dostava nalaza provjere nadležnih tijela </vt:lpstr>
      <vt:lpstr>Struktura nalaza nadležnog tijela u 2017. godini_ _IE obrazac</vt:lpstr>
      <vt:lpstr>2. POGREŠKE U GODIŠNJEM IZVJEŠĆU O EMISIJAMA</vt:lpstr>
      <vt:lpstr>2.1. Formalni nedostaci _2/2</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2. POGREŠKE U GODIŠNJEM IZVJEŠĆU O EMISIJAMA</vt:lpstr>
      <vt:lpstr>4. ZAKLJUČCI_Godišnje izvješće o emisijama </vt:lpstr>
      <vt:lpstr>3. PRIMJEDBE NA VERIFIKACIJSKA IZVJEŠĆA</vt:lpstr>
      <vt:lpstr>3. PRIMJEDBE NA VERIFIKACIJSKA IZVJEŠĆA</vt:lpstr>
      <vt:lpstr>3. PRIMJEDBE NA VERIFIKACIJSKA IZVJEŠĆA</vt:lpstr>
      <vt:lpstr>3. PRIMJEDBE NA VERIFIKACIJSKA IZVJEŠĆA </vt:lpstr>
      <vt:lpstr>3. PRIMJEDBE NA VERIFIKACIJSKA IZVJEŠĆA </vt:lpstr>
      <vt:lpstr>3. PRIMJEDBE NA VERIFIKACIJSKA IZVJEŠĆA </vt:lpstr>
      <vt:lpstr>3. PRIMJEDBE NA VERIFIKACIJSKA IZVJEŠĆA </vt:lpstr>
      <vt:lpstr>3. PRIMJEDBE NA VERIFIKACIJSKA IZVJEŠĆA </vt:lpstr>
      <vt:lpstr>3. PRIMJEDBE NA VERIFIKACIJSKA IZVJEŠĆA </vt:lpstr>
      <vt:lpstr>3. PRIMJEDBE NA VERIFIKACIJSKA IZVJEŠĆA </vt:lpstr>
      <vt:lpstr>3. PRIMJEDBE NA VERIFIKACIJSKA IZVJEŠĆA </vt:lpstr>
      <vt:lpstr>3. PRIMJEDBE NA VERIFIKACIJSKA IZVJEŠĆA </vt:lpstr>
      <vt:lpstr>3. PRIMJEDBE NA VERIFIKACIJSKA IZVJEŠĆA </vt:lpstr>
      <vt:lpstr>4. ZAKLJUČCI_Verifikacijsko izvješće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Bernarda Rožman</cp:lastModifiedBy>
  <cp:revision>167</cp:revision>
  <dcterms:created xsi:type="dcterms:W3CDTF">2017-12-06T22:53:15Z</dcterms:created>
  <dcterms:modified xsi:type="dcterms:W3CDTF">2018-12-05T07:27:58Z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0x010100AFFFD554CDAF5845A150FD6A424BFF32</vt:lpwstr>
  </property>
</Properties>
</file>