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72" r:id="rId2"/>
    <p:sldId id="586" r:id="rId3"/>
    <p:sldId id="588" r:id="rId4"/>
    <p:sldId id="590" r:id="rId5"/>
    <p:sldId id="589" r:id="rId6"/>
    <p:sldId id="592" r:id="rId7"/>
    <p:sldId id="593" r:id="rId8"/>
    <p:sldId id="594" r:id="rId9"/>
    <p:sldId id="600" r:id="rId10"/>
    <p:sldId id="578" r:id="rId1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C7CE"/>
    <a:srgbClr val="56ABB6"/>
    <a:srgbClr val="0000FF"/>
    <a:srgbClr val="09390A"/>
    <a:srgbClr val="168E19"/>
    <a:srgbClr val="19A31C"/>
    <a:srgbClr val="5EBC00"/>
    <a:srgbClr val="78B428"/>
    <a:srgbClr val="C0F737"/>
    <a:srgbClr val="D8F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872" autoAdjust="0"/>
  </p:normalViewPr>
  <p:slideViewPr>
    <p:cSldViewPr snapToObjects="1"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962"/>
    </p:cViewPr>
  </p:sorter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D2BDF-50CF-4DA7-A739-BFF10418D413}" type="datetimeFigureOut">
              <a:rPr lang="hr-HR" smtClean="0"/>
              <a:pPr/>
              <a:t>16.12.2020.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F62F-E245-47F0-B059-A5D7733AA7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489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FEEF-DDD5-4167-8912-D8BC166ECA79}" type="datetimeFigureOut">
              <a:rPr lang="hr-HR" smtClean="0"/>
              <a:pPr/>
              <a:t>16.12.2020.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1E282-BAB1-418A-A0CE-37C554B8C91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71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1E282-BAB1-418A-A0CE-37C554B8C91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7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F1FD-49F0-412D-9E47-AD732FD37F3B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CFEB-3B1E-4FEA-84D3-145779C948D7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7E2-8850-47A6-B4BE-681ADC0EE6E1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96" y="44624"/>
            <a:ext cx="8856984" cy="504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54461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BDF7-8017-466D-AD7C-FDFF81DA14E2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944-B0CB-4C56-9642-6F41C22B390F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2119-B7B2-44A9-8B65-94EB722E63E2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33A9-D263-473F-9A6F-BEB6F2A84E59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9CB-A129-4D87-B175-5D7E7759A391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2981-093F-42C9-84AA-84DED05FFF46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6F4-DD67-46C9-BAB7-A45A7F36559E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D805-6C8C-4CD5-9A33-4B7DDAA0FEA4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C774-8339-41DE-BFFB-F36856149ABE}" type="datetime1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ana.mitrovicvudric@mingor.h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zavod.klima@mingor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1"/>
          <a:stretch/>
        </p:blipFill>
        <p:spPr>
          <a:xfrm>
            <a:off x="-8978" y="1660795"/>
            <a:ext cx="9144000" cy="515719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43" y="564527"/>
            <a:ext cx="2363381" cy="166435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323528" y="314653"/>
            <a:ext cx="2952328" cy="738083"/>
            <a:chOff x="323528" y="314653"/>
            <a:chExt cx="2952328" cy="738083"/>
          </a:xfrm>
        </p:grpSpPr>
        <p:sp>
          <p:nvSpPr>
            <p:cNvPr id="2" name="TekstniOkvir 1"/>
            <p:cNvSpPr txBox="1"/>
            <p:nvPr/>
          </p:nvSpPr>
          <p:spPr>
            <a:xfrm>
              <a:off x="899592" y="314653"/>
              <a:ext cx="2376264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r-HR" sz="1200" b="1" dirty="0" smtClean="0">
                  <a:latin typeface="Bell MT" panose="02020503060305020303" pitchFamily="18" charset="0"/>
                </a:rPr>
                <a:t>REPUBLIKA HRVATSKA</a:t>
              </a: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Ministarstvo gospodarstva</a:t>
              </a: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i održivog razvoja</a:t>
              </a:r>
              <a:endParaRPr lang="hr-HR" sz="1200" b="1" dirty="0" smtClean="0">
                <a:latin typeface="Bell MT" panose="02020503060305020303" pitchFamily="18" charset="0"/>
              </a:endParaRPr>
            </a:p>
          </p:txBody>
        </p:sp>
        <p:pic>
          <p:nvPicPr>
            <p:cNvPr id="10" name="Slika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38" t="4851" r="89374" b="85699"/>
            <a:stretch/>
          </p:blipFill>
          <p:spPr>
            <a:xfrm>
              <a:off x="323528" y="404664"/>
              <a:ext cx="648072" cy="648072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l-PL" altLang="en-US" sz="2800" dirty="0"/>
              <a:t>6</a:t>
            </a:r>
            <a:r>
              <a:rPr lang="pl-PL" altLang="en-US" sz="2800" dirty="0" smtClean="0"/>
              <a:t>. </a:t>
            </a:r>
            <a:r>
              <a:rPr lang="pl-PL" altLang="en-US" sz="2800" dirty="0"/>
              <a:t>VERIFIKACIJSKI FORUM</a:t>
            </a:r>
            <a:br>
              <a:rPr lang="pl-PL" altLang="en-US" sz="2800" dirty="0"/>
            </a:br>
            <a:r>
              <a:rPr lang="pl-PL" altLang="en-US" sz="2800" dirty="0"/>
              <a:t>Zagreb, </a:t>
            </a:r>
            <a:r>
              <a:rPr lang="pl-PL" altLang="en-US" sz="2800" dirty="0" smtClean="0"/>
              <a:t>18.12.2020.</a:t>
            </a:r>
            <a:r>
              <a:rPr lang="hr-HR" altLang="en-US" sz="2800" dirty="0" smtClean="0"/>
              <a:t> </a:t>
            </a:r>
            <a:endParaRPr lang="hr-HR" altLang="en-US" sz="2800" dirty="0" smtClean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hr-HR" sz="2600" b="1" dirty="0">
                <a:solidFill>
                  <a:schemeClr val="tx1"/>
                </a:solidFill>
              </a:rPr>
              <a:t>Nalazi provjera izvješća o godišnjim emisijama za </a:t>
            </a:r>
            <a:r>
              <a:rPr lang="hr-HR" sz="2600" b="1" dirty="0" smtClean="0">
                <a:solidFill>
                  <a:schemeClr val="tx1"/>
                </a:solidFill>
              </a:rPr>
              <a:t>2019. </a:t>
            </a:r>
            <a:r>
              <a:rPr lang="hr-HR" sz="2600" b="1" dirty="0">
                <a:solidFill>
                  <a:schemeClr val="tx1"/>
                </a:solidFill>
              </a:rPr>
              <a:t>i izvješća o verifikaciji </a:t>
            </a:r>
            <a:endParaRPr lang="hr-HR" sz="26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hr-HR" altLang="en-US" sz="1800" dirty="0" smtClean="0">
                <a:solidFill>
                  <a:schemeClr val="tx1"/>
                </a:solidFill>
              </a:rPr>
              <a:t>Vana Mitrović </a:t>
            </a:r>
            <a:r>
              <a:rPr lang="hr-HR" altLang="en-US" sz="1800" dirty="0" err="1" smtClean="0">
                <a:solidFill>
                  <a:schemeClr val="tx1"/>
                </a:solidFill>
              </a:rPr>
              <a:t>Vudrić</a:t>
            </a:r>
            <a:r>
              <a:rPr lang="hr-HR" altLang="en-US" sz="1800" dirty="0" smtClean="0">
                <a:solidFill>
                  <a:schemeClr val="tx1"/>
                </a:solidFill>
              </a:rPr>
              <a:t>, </a:t>
            </a:r>
            <a:r>
              <a:rPr lang="hr-HR" altLang="en-US" sz="1800" dirty="0">
                <a:solidFill>
                  <a:schemeClr val="tx1"/>
                </a:solidFill>
              </a:rPr>
              <a:t>dipl. ing. </a:t>
            </a:r>
            <a:r>
              <a:rPr lang="hr-HR" altLang="en-US" sz="1800" dirty="0" smtClean="0">
                <a:solidFill>
                  <a:schemeClr val="tx1"/>
                </a:solidFill>
              </a:rPr>
              <a:t>Viša stručna </a:t>
            </a:r>
            <a:r>
              <a:rPr lang="hr-HR" altLang="en-US" sz="1800" dirty="0">
                <a:solidFill>
                  <a:schemeClr val="tx1"/>
                </a:solidFill>
              </a:rPr>
              <a:t>savjetnica u </a:t>
            </a:r>
            <a:r>
              <a:rPr lang="hr-HR" altLang="en-US" sz="1800" dirty="0" smtClean="0">
                <a:solidFill>
                  <a:schemeClr val="tx1"/>
                </a:solidFill>
              </a:rPr>
              <a:t>Odjelu </a:t>
            </a:r>
            <a:r>
              <a:rPr lang="hr-HR" altLang="en-US" sz="1800" dirty="0">
                <a:solidFill>
                  <a:schemeClr val="tx1"/>
                </a:solidFill>
              </a:rPr>
              <a:t>za klimatske </a:t>
            </a:r>
            <a:r>
              <a:rPr lang="hr-HR" altLang="en-US" sz="1800" dirty="0" smtClean="0">
                <a:solidFill>
                  <a:schemeClr val="tx1"/>
                </a:solidFill>
              </a:rPr>
              <a:t>aktivnosti</a:t>
            </a: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443" y="6309320"/>
            <a:ext cx="7980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hr-HR" altLang="en-US" sz="2000" dirty="0">
                <a:solidFill>
                  <a:prstClr val="black"/>
                </a:solidFill>
              </a:rPr>
              <a:t>Ministarstvo </a:t>
            </a:r>
            <a:r>
              <a:rPr lang="hr-HR" altLang="en-US" sz="2000" dirty="0" smtClean="0">
                <a:solidFill>
                  <a:prstClr val="black"/>
                </a:solidFill>
              </a:rPr>
              <a:t>gospodarstva i održivog razvoja</a:t>
            </a:r>
            <a:endParaRPr lang="hr-HR" alt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165" name="object 9"/>
          <p:cNvSpPr txBox="1"/>
          <p:nvPr/>
        </p:nvSpPr>
        <p:spPr>
          <a:xfrm>
            <a:off x="3172714" y="4435347"/>
            <a:ext cx="7061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spcBef>
                <a:spcPts val="100"/>
              </a:spcBef>
            </a:pPr>
            <a:r>
              <a:rPr sz="1200" b="1" spc="-5" dirty="0" smtClean="0">
                <a:solidFill>
                  <a:srgbClr val="FFFFFF"/>
                </a:solidFill>
                <a:latin typeface="Arial"/>
                <a:cs typeface="Arial"/>
              </a:rPr>
              <a:t>Rea</a:t>
            </a:r>
            <a:r>
              <a:rPr lang="hr-HR" sz="1200" b="1" spc="-5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200" b="1" spc="-5" dirty="0" smtClean="0">
                <a:solidFill>
                  <a:srgbClr val="FFFFFF"/>
                </a:solidFill>
                <a:latin typeface="Arial"/>
                <a:cs typeface="Arial"/>
              </a:rPr>
              <a:t>tor</a:t>
            </a:r>
            <a:r>
              <a:rPr sz="1200" b="1" spc="-6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7" name="object 12"/>
          <p:cNvSpPr txBox="1"/>
          <p:nvPr/>
        </p:nvSpPr>
        <p:spPr>
          <a:xfrm>
            <a:off x="1460246" y="4399151"/>
            <a:ext cx="44513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Boiler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1" name="object 18"/>
          <p:cNvSpPr txBox="1"/>
          <p:nvPr/>
        </p:nvSpPr>
        <p:spPr>
          <a:xfrm>
            <a:off x="2315845" y="4408296"/>
            <a:ext cx="59323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spcBef>
                <a:spcPts val="100"/>
              </a:spcBef>
            </a:pPr>
            <a:r>
              <a:rPr lang="hr-HR" sz="1100" b="1" spc="-10" dirty="0" smtClean="0">
                <a:solidFill>
                  <a:srgbClr val="FFFFFF"/>
                </a:solidFill>
                <a:latin typeface="Arial"/>
                <a:cs typeface="Arial"/>
              </a:rPr>
              <a:t>Toplina</a:t>
            </a:r>
            <a:r>
              <a:rPr sz="1050" b="1" spc="22" baseline="-19841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 baseline="-1984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1" name="object 30"/>
          <p:cNvSpPr txBox="1"/>
          <p:nvPr/>
        </p:nvSpPr>
        <p:spPr>
          <a:xfrm>
            <a:off x="4142232" y="3722445"/>
            <a:ext cx="839723" cy="275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540" algn="ctr" defTabSz="914400">
              <a:spcBef>
                <a:spcPts val="105"/>
              </a:spcBef>
            </a:pPr>
            <a:r>
              <a:rPr lang="hr-HR" sz="1100" b="1" dirty="0" smtClean="0">
                <a:solidFill>
                  <a:srgbClr val="FFFFFF"/>
                </a:solidFill>
                <a:latin typeface="Arial"/>
                <a:cs typeface="Arial"/>
              </a:rPr>
              <a:t>Toplina</a:t>
            </a:r>
            <a:r>
              <a:rPr sz="1050" b="1" baseline="-19841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 baseline="-19841" dirty="0">
              <a:solidFill>
                <a:prstClr val="black"/>
              </a:solidFill>
              <a:latin typeface="Arial"/>
              <a:cs typeface="Arial"/>
            </a:endParaRPr>
          </a:p>
          <a:p>
            <a:pPr marR="5080" algn="ctr" defTabSz="914400">
              <a:spcBef>
                <a:spcPts val="20"/>
              </a:spcBef>
            </a:pPr>
            <a:r>
              <a:rPr lang="hr-HR" sz="600" b="1" dirty="0" smtClean="0">
                <a:solidFill>
                  <a:srgbClr val="FFFFFF"/>
                </a:solidFill>
                <a:latin typeface="Arial"/>
                <a:cs typeface="Arial"/>
              </a:rPr>
              <a:t>Prema </a:t>
            </a:r>
            <a:r>
              <a:rPr sz="600" b="1" spc="-5" dirty="0" smtClean="0">
                <a:solidFill>
                  <a:srgbClr val="FFFFFF"/>
                </a:solidFill>
                <a:latin typeface="Arial"/>
                <a:cs typeface="Arial"/>
              </a:rPr>
              <a:t>district</a:t>
            </a:r>
            <a:r>
              <a:rPr sz="600" b="1" spc="-8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</a:rPr>
              <a:t>heating)</a:t>
            </a:r>
            <a:endParaRPr sz="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3" name="object 33"/>
          <p:cNvSpPr txBox="1"/>
          <p:nvPr/>
        </p:nvSpPr>
        <p:spPr>
          <a:xfrm>
            <a:off x="4093464" y="5734125"/>
            <a:ext cx="102717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spcBef>
                <a:spcPts val="100"/>
              </a:spcBef>
            </a:pPr>
            <a:r>
              <a:rPr sz="1400" b="1" dirty="0" smtClean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lang="hr-HR" sz="1400" b="1" dirty="0" smtClean="0">
                <a:solidFill>
                  <a:srgbClr val="FFFFFF"/>
                </a:solidFill>
                <a:latin typeface="Arial"/>
                <a:cs typeface="Arial"/>
              </a:rPr>
              <a:t>. energija</a:t>
            </a:r>
            <a:endParaRPr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2" name="object 60"/>
          <p:cNvSpPr txBox="1"/>
          <p:nvPr/>
        </p:nvSpPr>
        <p:spPr>
          <a:xfrm>
            <a:off x="4142232" y="4362830"/>
            <a:ext cx="978408" cy="343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 defTabSz="914400">
              <a:spcBef>
                <a:spcPts val="100"/>
              </a:spcBef>
            </a:pPr>
            <a:r>
              <a:rPr sz="1100" b="1" dirty="0" smtClean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lang="hr-HR" sz="1100" b="1" dirty="0" smtClean="0">
                <a:solidFill>
                  <a:srgbClr val="FFFFFF"/>
                </a:solidFill>
                <a:latin typeface="Arial"/>
                <a:cs typeface="Arial"/>
              </a:rPr>
              <a:t>izvod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R="5080" algn="ctr" defTabSz="914400">
              <a:spcBef>
                <a:spcPts val="5"/>
              </a:spcBef>
            </a:pP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(CL, </a:t>
            </a:r>
            <a:r>
              <a:rPr lang="hr-HR" sz="1050" b="1" dirty="0" smtClean="0">
                <a:solidFill>
                  <a:srgbClr val="FFFFFF"/>
                </a:solidFill>
                <a:latin typeface="Arial"/>
                <a:cs typeface="Arial"/>
              </a:rPr>
              <a:t>nema </a:t>
            </a:r>
            <a:r>
              <a:rPr sz="1050" b="1" spc="-1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FFFFFF"/>
                </a:solidFill>
                <a:latin typeface="Arial"/>
                <a:cs typeface="Arial"/>
              </a:rPr>
              <a:t>BM)</a:t>
            </a:r>
            <a:endParaRPr sz="105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4149725"/>
            <a:ext cx="6876256" cy="1943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Kontakt</a:t>
            </a:r>
            <a:r>
              <a:rPr lang="en-US" dirty="0"/>
              <a:t>:</a:t>
            </a:r>
          </a:p>
          <a:p>
            <a:r>
              <a:rPr lang="en-US" dirty="0" err="1" smtClean="0">
                <a:hlinkClick r:id="rId3"/>
              </a:rPr>
              <a:t>vana.mitrovicvudric@m</a:t>
            </a:r>
            <a:r>
              <a:rPr lang="hr-HR" dirty="0" err="1" smtClean="0">
                <a:hlinkClick r:id="rId3"/>
              </a:rPr>
              <a:t>ingor</a:t>
            </a:r>
            <a:r>
              <a:rPr lang="en-US" dirty="0" smtClean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hr</a:t>
            </a:r>
            <a:endParaRPr lang="en-US" dirty="0"/>
          </a:p>
          <a:p>
            <a:r>
              <a:rPr lang="hr-HR" dirty="0" err="1">
                <a:hlinkClick r:id="rId4"/>
              </a:rPr>
              <a:t>z</a:t>
            </a:r>
            <a:r>
              <a:rPr lang="hr-HR" dirty="0" err="1" smtClean="0">
                <a:hlinkClick r:id="rId4"/>
              </a:rPr>
              <a:t>avod.klima</a:t>
            </a:r>
            <a:r>
              <a:rPr lang="en-US" dirty="0" smtClean="0">
                <a:hlinkClick r:id="rId4"/>
              </a:rPr>
              <a:t>@</a:t>
            </a:r>
            <a:r>
              <a:rPr lang="hr-HR" dirty="0" err="1" smtClean="0">
                <a:hlinkClick r:id="rId4"/>
              </a:rPr>
              <a:t>mingor</a:t>
            </a:r>
            <a:r>
              <a:rPr lang="en-US" dirty="0" smtClean="0">
                <a:hlinkClick r:id="rId4"/>
              </a:rPr>
              <a:t>.</a:t>
            </a:r>
            <a:r>
              <a:rPr lang="en-US" dirty="0" err="1" smtClean="0">
                <a:hlinkClick r:id="rId4"/>
              </a:rPr>
              <a:t>hr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hr-HR" dirty="0" smtClean="0"/>
              <a:t>Hvala na pažnji!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 smtClean="0"/>
              <a:t>1. UVOD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4752528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Od </a:t>
            </a:r>
            <a:r>
              <a:rPr lang="hr-HR" dirty="0" smtClean="0"/>
              <a:t>jeseni</a:t>
            </a:r>
            <a:r>
              <a:rPr lang="hr-HR" dirty="0" smtClean="0"/>
              <a:t> 2020. </a:t>
            </a:r>
            <a:r>
              <a:rPr lang="hr-HR" dirty="0" smtClean="0"/>
              <a:t>Zavod za zaštitu okoliša i prirode (ex Hrvatska agencija za okoliš i prirodu) djeluje samostalno u sklopu Ministarstva gospodarstva i održivog razvoja</a:t>
            </a:r>
            <a:endParaRPr lang="hr-HR" dirty="0" smtClean="0"/>
          </a:p>
          <a:p>
            <a:r>
              <a:rPr lang="en-US" dirty="0" smtClean="0"/>
              <a:t>ZAKON </a:t>
            </a:r>
            <a:r>
              <a:rPr lang="en-US" dirty="0"/>
              <a:t>O KLIMATSKIM PROMJENAMA I ZAŠTITI OZONSKOG </a:t>
            </a:r>
            <a:r>
              <a:rPr lang="en-US" dirty="0" smtClean="0"/>
              <a:t>SLOJA</a:t>
            </a:r>
            <a:r>
              <a:rPr lang="hr-HR" dirty="0" smtClean="0"/>
              <a:t> </a:t>
            </a:r>
            <a:r>
              <a:rPr lang="hr-HR" dirty="0" smtClean="0"/>
              <a:t>(</a:t>
            </a:r>
            <a:r>
              <a:rPr lang="hr-HR" dirty="0" smtClean="0"/>
              <a:t>NN 127/2019)</a:t>
            </a:r>
          </a:p>
          <a:p>
            <a:r>
              <a:rPr lang="hr-HR" dirty="0" smtClean="0"/>
              <a:t>Uredba o načinu trgovanja emisijskim jedinicama stakleničkih plinova (NN 89/2020)</a:t>
            </a:r>
          </a:p>
          <a:p>
            <a:r>
              <a:rPr lang="hr-HR" dirty="0" smtClean="0"/>
              <a:t>Pravilnik o načinu besplatne dodjele emisijskih jedinica postrojenjima i o praćenju, izvješćivanju i verifikaciji izvješća o emisijama stakleničkih plinova iz postrojenja i zrakoplova (NN 89/2020)</a:t>
            </a:r>
            <a:endParaRPr lang="hr-HR" dirty="0" smtClean="0"/>
          </a:p>
          <a:p>
            <a:r>
              <a:rPr lang="hr-HR" dirty="0" smtClean="0"/>
              <a:t>Obavijesti </a:t>
            </a:r>
            <a:r>
              <a:rPr lang="hr-HR" dirty="0" smtClean="0"/>
              <a:t>o pregledu i nalazima u izvješću o godišnjim emisijama i izvješću o verifikaciji šalju se poštom operaterima </a:t>
            </a:r>
            <a:r>
              <a:rPr lang="hr-HR" dirty="0" smtClean="0"/>
              <a:t>i </a:t>
            </a:r>
            <a:r>
              <a:rPr lang="hr-HR" u="sng" dirty="0" smtClean="0"/>
              <a:t>verifikatorima</a:t>
            </a:r>
            <a:r>
              <a:rPr lang="hr-HR" dirty="0" smtClean="0"/>
              <a:t> od </a:t>
            </a:r>
            <a:r>
              <a:rPr lang="hr-HR" dirty="0" smtClean="0"/>
              <a:t>strane Zavoda </a:t>
            </a:r>
            <a:endParaRPr lang="en-US" dirty="0"/>
          </a:p>
          <a:p>
            <a:endParaRPr lang="hr-HR" dirty="0"/>
          </a:p>
          <a:p>
            <a:endParaRPr lang="hr-HR" altLang="sr-Latn-RS" i="1" dirty="0" smtClean="0"/>
          </a:p>
          <a:p>
            <a:pPr marL="0" indent="0">
              <a:buNone/>
            </a:pPr>
            <a:endParaRPr lang="hr-HR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593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/>
              <a:t>3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godišnjim emisijama za </a:t>
            </a:r>
            <a:r>
              <a:rPr lang="hr-HR" dirty="0" smtClean="0"/>
              <a:t>2019.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968551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u Izvješću o godišnjim emisijama na listu A, poglavlje 3(g) </a:t>
            </a:r>
            <a:r>
              <a:rPr lang="hr-HR" dirty="0" smtClean="0"/>
              <a:t>nije navedena </a:t>
            </a:r>
            <a:r>
              <a:rPr lang="hr-HR" dirty="0"/>
              <a:t>promjena u praćenju kvalitete prirodnog </a:t>
            </a:r>
            <a:r>
              <a:rPr lang="hr-HR" dirty="0" smtClean="0"/>
              <a:t>plina (Plinacro)</a:t>
            </a:r>
          </a:p>
          <a:p>
            <a:r>
              <a:rPr lang="hr-HR" dirty="0" smtClean="0"/>
              <a:t>Promjene moguće kategorije tokova izvora-što se reflektira i na Plan praćenja, verifikator bi to trebao provjeriti i referirati se na to u svojim nalazima</a:t>
            </a:r>
          </a:p>
          <a:p>
            <a:r>
              <a:rPr lang="hr-HR" dirty="0" smtClean="0"/>
              <a:t>Odstupanja od razina točnosti odobrenih u Planu praćenja</a:t>
            </a:r>
          </a:p>
          <a:p>
            <a:r>
              <a:rPr lang="hr-HR" dirty="0" smtClean="0"/>
              <a:t>Zamjena DOV i EF vrijednosti (čest slučaj jer se u obrascu Plana drugačije navode, iako na sreću to nema utjecaja na ukupne emisije iz tog toka izvora)</a:t>
            </a:r>
          </a:p>
          <a:p>
            <a:r>
              <a:rPr lang="hr-HR" dirty="0" smtClean="0"/>
              <a:t>Bioplin: za </a:t>
            </a:r>
            <a:r>
              <a:rPr lang="hr-HR" dirty="0"/>
              <a:t>izračun emisije CO2 operater je koristio iznos za donju ogrjevnu vrijednost (DOV) koju je procijenilo i preporučilo nadležno tijelo, iskazanu u GJ/1000Nm3, u nalazu provjere emisije u 2018.godini. Vrijednost za DOV iz odobrenog Plana praćenja v3.0 u iznosu od 50,4 GJ/t se ne može koristiti iz razloga što se potrošnja bioplina utvrđuje u Nm3. Operater bi trebao pri sljedećoj izmjeni Plana praćenja, kao i za potrebe izrade Metodološkog plana praćenja za besplatne jedinice, za </a:t>
            </a:r>
            <a:r>
              <a:rPr lang="hr-HR" dirty="0" smtClean="0"/>
              <a:t>bioplin </a:t>
            </a:r>
            <a:r>
              <a:rPr lang="hr-HR" dirty="0"/>
              <a:t>definirati način utvrđivanja </a:t>
            </a:r>
            <a:r>
              <a:rPr lang="hr-HR" dirty="0" smtClean="0"/>
              <a:t>vrijednosti </a:t>
            </a:r>
            <a:r>
              <a:rPr lang="hr-HR" dirty="0"/>
              <a:t>za DOV u GJ/1000 Nm3.</a:t>
            </a:r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181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/>
              <a:t>3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godišnjim emisijama za </a:t>
            </a:r>
            <a:r>
              <a:rPr lang="hr-HR" dirty="0" smtClean="0"/>
              <a:t>2019.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844824"/>
            <a:ext cx="8784976" cy="4752527"/>
          </a:xfrm>
        </p:spPr>
        <p:txBody>
          <a:bodyPr>
            <a:normAutofit/>
          </a:bodyPr>
          <a:lstStyle/>
          <a:p>
            <a:r>
              <a:rPr lang="hr-HR" dirty="0"/>
              <a:t>Ne odgovara stanje zaliha</a:t>
            </a:r>
          </a:p>
          <a:p>
            <a:r>
              <a:rPr lang="hr-HR" dirty="0"/>
              <a:t>Pogrešno odabrane CRF </a:t>
            </a:r>
            <a:r>
              <a:rPr lang="hr-HR" dirty="0" smtClean="0"/>
              <a:t>kategorije</a:t>
            </a:r>
            <a:endParaRPr lang="hr-HR" dirty="0"/>
          </a:p>
          <a:p>
            <a:r>
              <a:rPr lang="hr-HR" dirty="0" smtClean="0"/>
              <a:t>Pogrešno </a:t>
            </a:r>
            <a:r>
              <a:rPr lang="hr-HR" dirty="0"/>
              <a:t>navođenje Dozvole i njezinih izmjena ili ne navođenje </a:t>
            </a:r>
            <a:r>
              <a:rPr lang="hr-HR" dirty="0" smtClean="0"/>
              <a:t>istih</a:t>
            </a:r>
          </a:p>
          <a:p>
            <a:r>
              <a:rPr lang="pl-PL" dirty="0" err="1"/>
              <a:t>Pogreške</a:t>
            </a:r>
            <a:r>
              <a:rPr lang="pl-PL" dirty="0"/>
              <a:t> i </a:t>
            </a:r>
            <a:r>
              <a:rPr lang="pl-PL" dirty="0" err="1"/>
              <a:t>nedostaci</a:t>
            </a:r>
            <a:r>
              <a:rPr lang="pl-PL" dirty="0"/>
              <a:t> na </a:t>
            </a:r>
            <a:r>
              <a:rPr lang="pl-PL" dirty="0" err="1"/>
              <a:t>Listu_H</a:t>
            </a:r>
            <a:r>
              <a:rPr lang="pl-PL" dirty="0"/>
              <a:t>, </a:t>
            </a:r>
            <a:r>
              <a:rPr lang="pl-PL" dirty="0" err="1"/>
              <a:t>nemogućnost</a:t>
            </a:r>
            <a:r>
              <a:rPr lang="pl-PL" dirty="0"/>
              <a:t> </a:t>
            </a:r>
            <a:r>
              <a:rPr lang="pl-PL" dirty="0" err="1"/>
              <a:t>usporedbe</a:t>
            </a:r>
            <a:r>
              <a:rPr lang="pl-PL" dirty="0"/>
              <a:t> </a:t>
            </a:r>
            <a:r>
              <a:rPr lang="pl-PL" dirty="0" err="1"/>
              <a:t>podataka</a:t>
            </a:r>
            <a:r>
              <a:rPr lang="pl-PL" dirty="0"/>
              <a:t> u NEC </a:t>
            </a:r>
            <a:r>
              <a:rPr lang="pl-PL" dirty="0" err="1"/>
              <a:t>obrascu</a:t>
            </a:r>
            <a:r>
              <a:rPr lang="pl-PL" dirty="0"/>
              <a:t> i </a:t>
            </a:r>
            <a:r>
              <a:rPr lang="pl-PL" dirty="0" err="1"/>
              <a:t>podataka</a:t>
            </a:r>
            <a:r>
              <a:rPr lang="pl-PL" dirty="0"/>
              <a:t> na </a:t>
            </a:r>
            <a:r>
              <a:rPr lang="pl-PL" dirty="0" err="1" smtClean="0"/>
              <a:t>Listu_H</a:t>
            </a:r>
            <a:r>
              <a:rPr lang="pl-PL" dirty="0" smtClean="0"/>
              <a:t>, </a:t>
            </a:r>
            <a:r>
              <a:rPr lang="pl-PL" dirty="0" err="1" smtClean="0"/>
              <a:t>ne</a:t>
            </a:r>
            <a:r>
              <a:rPr lang="pl-PL" dirty="0" smtClean="0"/>
              <a:t> </a:t>
            </a:r>
            <a:r>
              <a:rPr lang="pl-PL" dirty="0" err="1" smtClean="0"/>
              <a:t>navode</a:t>
            </a:r>
            <a:r>
              <a:rPr lang="pl-PL" dirty="0" smtClean="0"/>
              <a:t> </a:t>
            </a:r>
            <a:r>
              <a:rPr lang="pl-PL" dirty="0" err="1" smtClean="0"/>
              <a:t>se</a:t>
            </a:r>
            <a:r>
              <a:rPr lang="pl-PL" dirty="0" smtClean="0"/>
              <a:t> </a:t>
            </a:r>
            <a:r>
              <a:rPr lang="pl-PL" dirty="0" err="1" smtClean="0"/>
              <a:t>sva</a:t>
            </a:r>
            <a:r>
              <a:rPr lang="pl-PL" dirty="0" smtClean="0"/>
              <a:t> </a:t>
            </a:r>
            <a:r>
              <a:rPr lang="pl-PL" dirty="0" err="1" smtClean="0"/>
              <a:t>podpostrojenja</a:t>
            </a:r>
            <a:r>
              <a:rPr lang="pl-PL" dirty="0" smtClean="0"/>
              <a:t> </a:t>
            </a:r>
            <a:r>
              <a:rPr lang="pl-PL" dirty="0" err="1" smtClean="0"/>
              <a:t>relevantna</a:t>
            </a:r>
            <a:r>
              <a:rPr lang="pl-PL" dirty="0" smtClean="0"/>
              <a:t> i </a:t>
            </a:r>
            <a:r>
              <a:rPr lang="pl-PL" dirty="0" err="1" smtClean="0"/>
              <a:t>definirana</a:t>
            </a:r>
            <a:r>
              <a:rPr lang="pl-PL" dirty="0" smtClean="0"/>
              <a:t> u </a:t>
            </a:r>
            <a:r>
              <a:rPr lang="pl-PL" dirty="0" err="1" smtClean="0"/>
              <a:t>NIMs</a:t>
            </a:r>
            <a:r>
              <a:rPr lang="pl-PL" dirty="0" smtClean="0"/>
              <a:t>-u</a:t>
            </a:r>
            <a:endParaRPr lang="pl-PL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3134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verifikaciji za </a:t>
            </a:r>
            <a:r>
              <a:rPr lang="hr-HR" dirty="0" smtClean="0"/>
              <a:t>2019.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401650"/>
            <a:ext cx="8784976" cy="5195701"/>
          </a:xfrm>
        </p:spPr>
        <p:txBody>
          <a:bodyPr>
            <a:normAutofit/>
          </a:bodyPr>
          <a:lstStyle/>
          <a:p>
            <a:r>
              <a:rPr lang="hr-HR" dirty="0" smtClean="0"/>
              <a:t>PRIRODNI </a:t>
            </a:r>
            <a:r>
              <a:rPr lang="hr-HR" dirty="0" err="1" smtClean="0"/>
              <a:t>PLIN:u</a:t>
            </a:r>
            <a:r>
              <a:rPr lang="hr-HR" dirty="0" smtClean="0"/>
              <a:t> </a:t>
            </a:r>
            <a:r>
              <a:rPr lang="hr-HR" dirty="0"/>
              <a:t>Izvješću o verifikaciji na listu Prilog 1-Nalazi navedena </a:t>
            </a:r>
            <a:r>
              <a:rPr lang="hr-HR" dirty="0" smtClean="0"/>
              <a:t>neusklađenost </a:t>
            </a:r>
            <a:r>
              <a:rPr lang="hr-HR" dirty="0"/>
              <a:t>s odobrenim planom praćenja odnosi se na promjenu u praćenju kvalitete prirodnog plina od 1.10.2019. od strane Plinacro-a. Nadležno tijelo je odobrilo promjenu u načinu praćenja posebnim naputkom prema operaterima (e-mail od 5.12.2019.). Verifikator je imao saznanje o naputku nadležnog tijela stoga se ova promjena trebala navesti na listu Prilog 3-Promjene, poglavlje A, Izvješća o verifikaciji. 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6576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verifikaciji za </a:t>
            </a:r>
            <a:r>
              <a:rPr lang="hr-HR" dirty="0" smtClean="0"/>
              <a:t>2019.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401650"/>
            <a:ext cx="8784976" cy="5195701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U Izvješću o verifikaciji je navedeno da je došlo do promjene kategorije postrojenja iz B u A, međutim u postrojenju prema navodu u Izvješću o emisijama nije bilo promjena. Godišnje emisije manje od 50.000 t ostvarene su zbog smanjene proizvodnje, a kategorizacija se utvrđuje sukladno čl. 19., stavak 4. Uredbe Komisije </a:t>
            </a:r>
            <a:r>
              <a:rPr lang="hr-HR" dirty="0" smtClean="0"/>
              <a:t>601/2012.Verifikator </a:t>
            </a:r>
            <a:r>
              <a:rPr lang="hr-HR" dirty="0"/>
              <a:t>je trebao, obzirom na dugogodišnji trend emisija postrojenja ispod granice od </a:t>
            </a:r>
            <a:r>
              <a:rPr lang="hr-HR" dirty="0" smtClean="0"/>
              <a:t>50.000 </a:t>
            </a:r>
            <a:r>
              <a:rPr lang="hr-HR" dirty="0"/>
              <a:t>t CO2, preporučiti operateru da u Planu praćenja promjeni kategoriju </a:t>
            </a:r>
            <a:r>
              <a:rPr lang="hr-HR" dirty="0" err="1"/>
              <a:t>postrojenja.Ta</a:t>
            </a:r>
            <a:r>
              <a:rPr lang="hr-HR" dirty="0"/>
              <a:t> preporuka je trebala biti navedena u poglavlju preporučena poboljšanja</a:t>
            </a:r>
            <a:r>
              <a:rPr lang="hr-HR" dirty="0" smtClean="0"/>
              <a:t>.</a:t>
            </a:r>
          </a:p>
          <a:p>
            <a:r>
              <a:rPr lang="hr-HR" dirty="0" smtClean="0"/>
              <a:t>Identičan </a:t>
            </a:r>
            <a:r>
              <a:rPr lang="hr-HR" dirty="0"/>
              <a:t>datum site </a:t>
            </a:r>
            <a:r>
              <a:rPr lang="hr-HR" dirty="0" err="1"/>
              <a:t>visita</a:t>
            </a:r>
            <a:r>
              <a:rPr lang="hr-HR" dirty="0"/>
              <a:t> i verifikacijskog mišljenja. Kada je neovisni revizor pregledao VR i svu dokumentaciju, AER, internu </a:t>
            </a:r>
            <a:r>
              <a:rPr lang="hr-HR" dirty="0" smtClean="0"/>
              <a:t>verifikacijsku dokumentaciju? </a:t>
            </a:r>
            <a:r>
              <a:rPr lang="hr-HR" dirty="0"/>
              <a:t>Da li je moguće odraditi sve u istom danu</a:t>
            </a:r>
            <a:r>
              <a:rPr lang="hr-HR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8694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verifikaciji za </a:t>
            </a:r>
            <a:r>
              <a:rPr lang="hr-HR" dirty="0" smtClean="0"/>
              <a:t>2019.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401650"/>
            <a:ext cx="8784976" cy="5195701"/>
          </a:xfrm>
        </p:spPr>
        <p:txBody>
          <a:bodyPr>
            <a:normAutofit/>
          </a:bodyPr>
          <a:lstStyle/>
          <a:p>
            <a:r>
              <a:rPr lang="hr-HR" dirty="0"/>
              <a:t>u Izvješću o verifikaciji u poglavlju ˝Mišljenje-Promjene u postrojenju tijekom izvještajne godine˝ </a:t>
            </a:r>
            <a:r>
              <a:rPr lang="hr-HR" dirty="0" smtClean="0"/>
              <a:t>verifikator </a:t>
            </a:r>
            <a:r>
              <a:rPr lang="hr-HR" dirty="0"/>
              <a:t>nije naveo da je došlo do promjene u praćenju kvalitete prirodnog plina od 1.10.2019</a:t>
            </a:r>
            <a:r>
              <a:rPr lang="hr-HR" dirty="0" smtClean="0"/>
              <a:t>.</a:t>
            </a:r>
          </a:p>
          <a:p>
            <a:r>
              <a:rPr lang="hr-HR" dirty="0" smtClean="0"/>
              <a:t>Verifikator </a:t>
            </a:r>
            <a:r>
              <a:rPr lang="hr-HR" dirty="0"/>
              <a:t>se nije očitovao o razlici stanja </a:t>
            </a:r>
            <a:r>
              <a:rPr lang="hr-HR" dirty="0" smtClean="0"/>
              <a:t>zaliha</a:t>
            </a:r>
          </a:p>
          <a:p>
            <a:r>
              <a:rPr lang="hr-HR" dirty="0" smtClean="0"/>
              <a:t>Verifikator se nije očitovao </a:t>
            </a:r>
            <a:r>
              <a:rPr lang="hr-HR" dirty="0"/>
              <a:t>da nedostaju podaci u H listu (NEC</a:t>
            </a:r>
            <a:r>
              <a:rPr lang="hr-HR" dirty="0" smtClean="0"/>
              <a:t>)</a:t>
            </a:r>
          </a:p>
          <a:p>
            <a:r>
              <a:rPr lang="hr-HR" b="1" u="sng" dirty="0" smtClean="0"/>
              <a:t>Pogrešna klasifikacija nalaza</a:t>
            </a:r>
            <a:endParaRPr lang="hr-HR" b="1" u="sng" dirty="0" smtClean="0"/>
          </a:p>
          <a:p>
            <a:r>
              <a:rPr lang="hr-HR" dirty="0" smtClean="0"/>
              <a:t>Verifikator se nije očitovao o razlikama u razinama točnosti između Plana i Izvješća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52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080120"/>
          </a:xfrm>
        </p:spPr>
        <p:txBody>
          <a:bodyPr>
            <a:normAutofit/>
          </a:bodyPr>
          <a:lstStyle/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verifikaciji za </a:t>
            </a:r>
            <a:r>
              <a:rPr lang="hr-HR" dirty="0" smtClean="0"/>
              <a:t>2019.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401650"/>
            <a:ext cx="8784976" cy="5195701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Verifikatori bi trebali voditi </a:t>
            </a:r>
            <a:r>
              <a:rPr lang="hr-HR" dirty="0"/>
              <a:t>više računa o </a:t>
            </a:r>
            <a:r>
              <a:rPr lang="hr-HR" dirty="0" smtClean="0"/>
              <a:t>neriješenim nesukladnostima </a:t>
            </a:r>
            <a:r>
              <a:rPr lang="hr-HR" dirty="0"/>
              <a:t>iz prethodne </a:t>
            </a:r>
            <a:r>
              <a:rPr lang="hr-HR" dirty="0" smtClean="0"/>
              <a:t>godine, odnosno je li to operater ispravio u planu praćenja na način kako se o tome očitovao u izvješću o poboljšanjima</a:t>
            </a:r>
            <a:endParaRPr lang="hr-HR" dirty="0" smtClean="0"/>
          </a:p>
          <a:p>
            <a:r>
              <a:rPr lang="hr-HR" dirty="0"/>
              <a:t>Verifikator se nepotrebno u Verifikacijskom izvještaju poziva i na Plan praćenja v1.0 s kojim je postrojenju izdana i prva Dozvola. Nakon toga je uslijedilo nekoliko Rješenja o izmjeni Dozvole, tako da nije relevantan navod da prva Dozvola traje 5 godina. Potrebno je pozvati se samo na onaj Plan praćenja po kojem operater izvješćuje o emisijama za predmetnu godinu.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8462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76672"/>
            <a:ext cx="8856984" cy="720080"/>
          </a:xfrm>
        </p:spPr>
        <p:txBody>
          <a:bodyPr>
            <a:normAutofit fontScale="90000"/>
          </a:bodyPr>
          <a:lstStyle/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Nalazi </a:t>
            </a:r>
            <a:r>
              <a:rPr lang="hr-HR" dirty="0" smtClean="0"/>
              <a:t>nadležnog tijela u izvješćima o verifikaciji za </a:t>
            </a:r>
            <a:r>
              <a:rPr lang="hr-HR" dirty="0" smtClean="0"/>
              <a:t>2019. </a:t>
            </a:r>
            <a:r>
              <a:rPr lang="hr-HR" dirty="0"/>
              <a:t>(B</a:t>
            </a:r>
            <a:r>
              <a:rPr lang="it-IT" dirty="0" err="1"/>
              <a:t>risanje</a:t>
            </a:r>
            <a:r>
              <a:rPr lang="it-IT" dirty="0"/>
              <a:t> redova </a:t>
            </a:r>
            <a:r>
              <a:rPr lang="it-IT" dirty="0" err="1"/>
              <a:t>koji</a:t>
            </a:r>
            <a:r>
              <a:rPr lang="it-IT" dirty="0"/>
              <a:t> se ne </a:t>
            </a:r>
            <a:r>
              <a:rPr lang="it-IT" dirty="0" err="1"/>
              <a:t>odnose</a:t>
            </a:r>
            <a:r>
              <a:rPr lang="it-IT" dirty="0"/>
              <a:t> </a:t>
            </a:r>
            <a:r>
              <a:rPr lang="it-IT" dirty="0" err="1"/>
              <a:t>na</a:t>
            </a:r>
            <a:r>
              <a:rPr lang="it-IT" dirty="0"/>
              <a:t> </a:t>
            </a:r>
            <a:r>
              <a:rPr lang="it-IT" dirty="0" err="1"/>
              <a:t>izdano</a:t>
            </a:r>
            <a:r>
              <a:rPr lang="it-IT" dirty="0"/>
              <a:t> </a:t>
            </a:r>
            <a:r>
              <a:rPr lang="it-IT" dirty="0" err="1" smtClean="0"/>
              <a:t>mišljenje</a:t>
            </a:r>
            <a:r>
              <a:rPr lang="hr-HR" dirty="0" smtClean="0"/>
              <a:t>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401650"/>
            <a:ext cx="8784976" cy="51957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endParaRPr lang="hr-HR" i="1" dirty="0" smtClean="0"/>
          </a:p>
          <a:p>
            <a:pPr marL="0" indent="0">
              <a:buNone/>
            </a:pPr>
            <a:endParaRPr lang="hr-HR" i="1" dirty="0"/>
          </a:p>
          <a:p>
            <a:endParaRPr lang="hr-HR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87" y="1701109"/>
            <a:ext cx="6088131" cy="45967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1" y="1711016"/>
            <a:ext cx="263979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5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14838</TotalTime>
  <Words>883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Bell MT</vt:lpstr>
      <vt:lpstr>Calibri</vt:lpstr>
      <vt:lpstr>Century Gothic</vt:lpstr>
      <vt:lpstr>Latha</vt:lpstr>
      <vt:lpstr>Office Theme</vt:lpstr>
      <vt:lpstr>6. VERIFIKACIJSKI FORUM Zagreb, 18.12.2020. </vt:lpstr>
      <vt:lpstr>1. UVOD</vt:lpstr>
      <vt:lpstr>3. Nalazi nadležnog tijela u izvješćima o godišnjim emisijama za 2019. </vt:lpstr>
      <vt:lpstr>3. Nalazi nadležnog tijela u izvješćima o godišnjim emisijama za 2019. </vt:lpstr>
      <vt:lpstr>4. Nalazi nadležnog tijela u izvješćima o verifikaciji za 2019. </vt:lpstr>
      <vt:lpstr>4. Nalazi nadležnog tijela u izvješćima o verifikaciji za 2019. </vt:lpstr>
      <vt:lpstr>4. Nalazi nadležnog tijela u izvješćima o verifikaciji za 2019. </vt:lpstr>
      <vt:lpstr>4. Nalazi nadležnog tijela u izvješćima o verifikaciji za 2019. </vt:lpstr>
      <vt:lpstr>4. Nalazi nadležnog tijela u izvješćima o verifikaciji za 2019. (Brisanje redova koji se ne odnose na izdano mišljenje) </vt:lpstr>
      <vt:lpstr>Hvala na pažnji!</vt:lpstr>
    </vt:vector>
  </TitlesOfParts>
  <Company>XXX 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Vana Mitrović-Vudrić</cp:lastModifiedBy>
  <cp:revision>783</cp:revision>
  <cp:lastPrinted>2013-04-30T14:02:08Z</cp:lastPrinted>
  <dcterms:created xsi:type="dcterms:W3CDTF">2013-01-07T15:03:34Z</dcterms:created>
  <dcterms:modified xsi:type="dcterms:W3CDTF">2020-12-16T10:47:45Z</dcterms:modified>
</cp:coreProperties>
</file>