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72" r:id="rId2"/>
    <p:sldId id="559" r:id="rId3"/>
    <p:sldId id="581" r:id="rId4"/>
    <p:sldId id="580" r:id="rId5"/>
    <p:sldId id="579" r:id="rId6"/>
    <p:sldId id="583" r:id="rId7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C7CE"/>
    <a:srgbClr val="56ABB6"/>
    <a:srgbClr val="0000FF"/>
    <a:srgbClr val="09390A"/>
    <a:srgbClr val="168E19"/>
    <a:srgbClr val="19A31C"/>
    <a:srgbClr val="5EBC00"/>
    <a:srgbClr val="78B428"/>
    <a:srgbClr val="C0F737"/>
    <a:srgbClr val="D8FF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872" autoAdjust="0"/>
  </p:normalViewPr>
  <p:slideViewPr>
    <p:cSldViewPr snapToObjects="1">
      <p:cViewPr varScale="1">
        <p:scale>
          <a:sx n="110" d="100"/>
          <a:sy n="110" d="100"/>
        </p:scale>
        <p:origin x="126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1962"/>
    </p:cViewPr>
  </p:sorterViewPr>
  <p:notesViewPr>
    <p:cSldViewPr snapToObjects="1">
      <p:cViewPr varScale="1">
        <p:scale>
          <a:sx n="88" d="100"/>
          <a:sy n="88" d="100"/>
        </p:scale>
        <p:origin x="-3870" y="-12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D2BDF-50CF-4DA7-A739-BFF10418D413}" type="datetimeFigureOut">
              <a:rPr lang="hr-HR" smtClean="0"/>
              <a:pPr/>
              <a:t>18.12.2019.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0F62F-E245-47F0-B059-A5D7733AA7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4893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6FEEF-DDD5-4167-8912-D8BC166ECA79}" type="datetimeFigureOut">
              <a:rPr lang="hr-HR" smtClean="0"/>
              <a:pPr/>
              <a:t>18.12.2019.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1E282-BAB1-418A-A0CE-37C554B8C91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271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1E282-BAB1-418A-A0CE-37C554B8C91D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17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BF1FD-49F0-412D-9E47-AD732FD37F3B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CFEB-3B1E-4FEA-84D3-145779C948D7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F7E2-8850-47A6-B4BE-681ADC0EE6E1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96" y="44624"/>
            <a:ext cx="8856984" cy="504056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784976" cy="554461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BDF7-8017-466D-AD7C-FDFF81DA14E2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3944-B0CB-4C56-9642-6F41C22B390F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92119-B7B2-44A9-8B65-94EB722E63E2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33A9-D263-473F-9A6F-BEB6F2A84E59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09CB-A129-4D87-B175-5D7E7759A391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2981-093F-42C9-84AA-84DED05FFF46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6F4-DD67-46C9-BAB7-A45A7F36559E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D805-6C8C-4CD5-9A33-4B7DDAA0FEA4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5C774-8339-41DE-BFFB-F36856149ABE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inacro.hr/UserDocsImages/Objava%20radova/Pravila%20kori%C5%A1tenja%20podataka%20o%20%20kvaliteti%20plina%20i%20ogrjevnim%252OPIS0vrijednostima%20za%20izra%C4%8Dun%20energije%20isporu%C4%8Denog%20plina_Plinacro_01102019.pdf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01"/>
          <a:stretch/>
        </p:blipFill>
        <p:spPr>
          <a:xfrm>
            <a:off x="-8978" y="1660795"/>
            <a:ext cx="9144000" cy="5157192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443" y="564527"/>
            <a:ext cx="2363381" cy="166435"/>
          </a:xfrm>
          <a:prstGeom prst="rect">
            <a:avLst/>
          </a:prstGeom>
        </p:spPr>
      </p:pic>
      <p:grpSp>
        <p:nvGrpSpPr>
          <p:cNvPr id="3" name="Grupa 2"/>
          <p:cNvGrpSpPr/>
          <p:nvPr/>
        </p:nvGrpSpPr>
        <p:grpSpPr>
          <a:xfrm>
            <a:off x="323528" y="314653"/>
            <a:ext cx="2952328" cy="830997"/>
            <a:chOff x="323528" y="314653"/>
            <a:chExt cx="2952328" cy="830997"/>
          </a:xfrm>
        </p:grpSpPr>
        <p:sp>
          <p:nvSpPr>
            <p:cNvPr id="2" name="TekstniOkvir 1"/>
            <p:cNvSpPr txBox="1"/>
            <p:nvPr/>
          </p:nvSpPr>
          <p:spPr>
            <a:xfrm>
              <a:off x="899592" y="314653"/>
              <a:ext cx="2376264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hr-HR" sz="1200" b="1" dirty="0" smtClean="0">
                  <a:latin typeface="Bell MT" panose="02020503060305020303" pitchFamily="18" charset="0"/>
                </a:rPr>
                <a:t>REPUBLIKA HRVATSKA</a:t>
              </a:r>
            </a:p>
            <a:p>
              <a:endParaRPr lang="hr-HR" sz="1200" b="1" dirty="0">
                <a:latin typeface="Bell MT" panose="02020503060305020303" pitchFamily="18" charset="0"/>
              </a:endParaRPr>
            </a:p>
            <a:p>
              <a:r>
                <a:rPr lang="hr-HR" sz="1200" b="1" dirty="0" smtClean="0">
                  <a:latin typeface="Bell MT" panose="02020503060305020303" pitchFamily="18" charset="0"/>
                </a:rPr>
                <a:t>MINISTARSTVO ZAŠTITE</a:t>
              </a:r>
            </a:p>
            <a:p>
              <a:r>
                <a:rPr lang="hr-HR" sz="1200" b="1" dirty="0" smtClean="0">
                  <a:latin typeface="Bell MT" panose="02020503060305020303" pitchFamily="18" charset="0"/>
                </a:rPr>
                <a:t>OKOLIŠA I ENERGETIKE</a:t>
              </a:r>
              <a:endParaRPr lang="hr-HR" sz="1200" b="1" dirty="0">
                <a:latin typeface="Bell MT" panose="02020503060305020303" pitchFamily="18" charset="0"/>
              </a:endParaRPr>
            </a:p>
          </p:txBody>
        </p:sp>
        <p:pic>
          <p:nvPicPr>
            <p:cNvPr id="10" name="Slika 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38" t="4851" r="89374" b="85699"/>
            <a:stretch/>
          </p:blipFill>
          <p:spPr>
            <a:xfrm>
              <a:off x="323528" y="404664"/>
              <a:ext cx="648072" cy="648072"/>
            </a:xfrm>
            <a:prstGeom prst="rect">
              <a:avLst/>
            </a:prstGeom>
          </p:spPr>
        </p:pic>
      </p:grp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pl-PL" altLang="en-US" sz="2800" dirty="0" smtClean="0"/>
              <a:t>5. </a:t>
            </a:r>
            <a:r>
              <a:rPr lang="pl-PL" altLang="en-US" sz="2800" dirty="0"/>
              <a:t>VERIFIKACIJSKI FORUM</a:t>
            </a:r>
            <a:br>
              <a:rPr lang="pl-PL" altLang="en-US" sz="2800" dirty="0"/>
            </a:br>
            <a:r>
              <a:rPr lang="pl-PL" altLang="en-US" sz="2800" dirty="0"/>
              <a:t>Zagreb, </a:t>
            </a:r>
            <a:r>
              <a:rPr lang="pl-PL" altLang="en-US" sz="2800" dirty="0" smtClean="0"/>
              <a:t>19.12.2019.</a:t>
            </a:r>
            <a:r>
              <a:rPr lang="hr-HR" altLang="en-US" sz="2800" dirty="0" smtClean="0"/>
              <a:t> </a:t>
            </a:r>
          </a:p>
        </p:txBody>
      </p:sp>
      <p:sp>
        <p:nvSpPr>
          <p:cNvPr id="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1350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hr-HR" sz="2000" b="1" dirty="0" smtClean="0">
                <a:solidFill>
                  <a:schemeClr val="tx1"/>
                </a:solidFill>
              </a:rPr>
              <a:t>Promjene u učestalosti analiza prirodnog plina (PLINACRO)</a:t>
            </a:r>
          </a:p>
          <a:p>
            <a:pPr>
              <a:lnSpc>
                <a:spcPct val="80000"/>
              </a:lnSpc>
              <a:defRPr/>
            </a:pPr>
            <a:endParaRPr lang="hr-HR" sz="2000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hr-HR" altLang="en-US" sz="18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hr-HR" altLang="en-US" sz="1800" dirty="0" smtClean="0">
                <a:solidFill>
                  <a:schemeClr val="tx1"/>
                </a:solidFill>
              </a:rPr>
              <a:t>Grozdana </a:t>
            </a:r>
            <a:r>
              <a:rPr lang="hr-HR" altLang="en-US" sz="1800" dirty="0">
                <a:solidFill>
                  <a:schemeClr val="tx1"/>
                </a:solidFill>
              </a:rPr>
              <a:t>Avirović, dipl. ing. Viša stručna savjetnica u </a:t>
            </a:r>
            <a:r>
              <a:rPr lang="hr-HR" altLang="en-US" sz="1800" dirty="0" smtClean="0">
                <a:solidFill>
                  <a:schemeClr val="tx1"/>
                </a:solidFill>
              </a:rPr>
              <a:t>Odjelu </a:t>
            </a:r>
            <a:r>
              <a:rPr lang="hr-HR" altLang="en-US" sz="1800" dirty="0">
                <a:solidFill>
                  <a:schemeClr val="tx1"/>
                </a:solidFill>
              </a:rPr>
              <a:t>za klimatske </a:t>
            </a:r>
            <a:r>
              <a:rPr lang="hr-HR" altLang="en-US" sz="1800" dirty="0" smtClean="0">
                <a:solidFill>
                  <a:schemeClr val="tx1"/>
                </a:solidFill>
              </a:rPr>
              <a:t>aktivnosti</a:t>
            </a:r>
            <a:endParaRPr lang="hr-HR" altLang="en-US" sz="1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hr-HR" altLang="en-US" sz="1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hr-HR" altLang="en-US" sz="1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hr-HR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443" y="6309320"/>
            <a:ext cx="79800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hr-HR" altLang="en-US" sz="2000" dirty="0">
                <a:solidFill>
                  <a:prstClr val="black"/>
                </a:solidFill>
              </a:rPr>
              <a:t>Ministarstvo zaštite okoliša i energetike</a:t>
            </a:r>
          </a:p>
        </p:txBody>
      </p:sp>
    </p:spTree>
    <p:extLst>
      <p:ext uri="{BB962C8B-B14F-4D97-AF65-F5344CB8AC3E}">
        <p14:creationId xmlns:p14="http://schemas.microsoft.com/office/powerpoint/2010/main" val="12712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5576" y="404664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smtClean="0"/>
              <a:t>Opis promjene</a:t>
            </a:r>
            <a:endParaRPr lang="hr-HR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412776"/>
            <a:ext cx="82809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do 1.10.2019.: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 smtClean="0"/>
              <a:t>19 postrojenja obveznika EU ETS određivanje DOV i EF prirodnog plina putem laboratorijskih analiza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 smtClean="0"/>
              <a:t>Plinacro osiguravao analize </a:t>
            </a:r>
            <a:r>
              <a:rPr lang="hr-HR" b="1" u="sng" dirty="0" smtClean="0">
                <a:solidFill>
                  <a:srgbClr val="FF0000"/>
                </a:solidFill>
              </a:rPr>
              <a:t>2 x mjesečno </a:t>
            </a:r>
            <a:r>
              <a:rPr lang="hr-HR" dirty="0" smtClean="0"/>
              <a:t>(analize sastava plina i DOV) od strane akreditiranog laboratorija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p</a:t>
            </a:r>
            <a:r>
              <a:rPr lang="hr-HR" dirty="0" smtClean="0"/>
              <a:t>ostrojenja kojima se plin transportira putem Plinacro-a dobivaju mjesečne (dvotjedne) fakture za isporučene količine plina te analizu sastava plina i podatak o DOV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 smtClean="0"/>
              <a:t>propisana minimalna učestalost </a:t>
            </a:r>
            <a:r>
              <a:rPr lang="hr-HR" u="sng" dirty="0" smtClean="0"/>
              <a:t>najmanje</a:t>
            </a:r>
            <a:r>
              <a:rPr lang="hr-HR" dirty="0" smtClean="0"/>
              <a:t> jednom tjedno (</a:t>
            </a:r>
            <a:r>
              <a:rPr lang="hr-HR" b="1" dirty="0" smtClean="0"/>
              <a:t>Uredba Komisije (EU) br. 743/2014</a:t>
            </a:r>
            <a:r>
              <a:rPr lang="hr-HR" dirty="0" smtClean="0"/>
              <a:t>) od akreditiranog laboratorija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z</a:t>
            </a:r>
            <a:r>
              <a:rPr lang="hr-HR" dirty="0" smtClean="0"/>
              <a:t>a godišnji izračun emisija ulazni podaci za faktor proračuna su ponderirana srednja vrijednost DOV i EF (</a:t>
            </a:r>
            <a:r>
              <a:rPr lang="hr-HR" b="1" dirty="0" smtClean="0"/>
              <a:t>1.7_</a:t>
            </a:r>
            <a:r>
              <a:rPr lang="en-US" b="1" dirty="0" smtClean="0"/>
              <a:t>Frequently </a:t>
            </a:r>
            <a:r>
              <a:rPr lang="en-US" b="1" dirty="0"/>
              <a:t>Asked </a:t>
            </a:r>
            <a:r>
              <a:rPr lang="en-US" b="1" dirty="0" smtClean="0"/>
              <a:t>Questions</a:t>
            </a:r>
            <a:r>
              <a:rPr lang="hr-HR" b="1" dirty="0" smtClean="0"/>
              <a:t>, </a:t>
            </a:r>
            <a:r>
              <a:rPr lang="en-US" b="1" dirty="0" smtClean="0"/>
              <a:t>Regarding </a:t>
            </a:r>
            <a:r>
              <a:rPr lang="en-US" b="1" dirty="0"/>
              <a:t>Monitoring and Reporting in the EU </a:t>
            </a:r>
            <a:r>
              <a:rPr lang="en-US" b="1" dirty="0" smtClean="0"/>
              <a:t>ETS</a:t>
            </a:r>
            <a:r>
              <a:rPr lang="hr-HR" b="1" dirty="0" smtClean="0"/>
              <a:t>, </a:t>
            </a:r>
            <a:r>
              <a:rPr lang="en-US" b="1" dirty="0" smtClean="0"/>
              <a:t>Version </a:t>
            </a:r>
            <a:r>
              <a:rPr lang="en-US" b="1" dirty="0"/>
              <a:t>of 16 December </a:t>
            </a:r>
            <a:r>
              <a:rPr lang="en-US" b="1" dirty="0" smtClean="0"/>
              <a:t>2013</a:t>
            </a:r>
            <a:r>
              <a:rPr lang="hr-HR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 smtClean="0">
                <a:solidFill>
                  <a:srgbClr val="FF0000"/>
                </a:solidFill>
              </a:rPr>
              <a:t>nesukladnost u odnosu na propisanu učestalost odobrena od nadležnog tijela uglavnom temeljem Mrežnih pravila, a dijelom temelja izračuna neopravdano visokih troškova odnosno primjenom pravila 1/3</a:t>
            </a:r>
          </a:p>
          <a:p>
            <a:pPr marL="285750" indent="-285750">
              <a:buFontTx/>
              <a:buChar char="-"/>
            </a:pPr>
            <a:endParaRPr lang="hr-HR" dirty="0" smtClean="0"/>
          </a:p>
          <a:p>
            <a:pPr marL="285750" indent="-285750">
              <a:buFontTx/>
              <a:buChar char="-"/>
            </a:pPr>
            <a:endParaRPr lang="hr-HR" dirty="0" smtClean="0"/>
          </a:p>
          <a:p>
            <a:pPr marL="285750" indent="-285750"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439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7" y="836712"/>
            <a:ext cx="9144000" cy="13289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47664" y="332656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/>
              <a:t>Opis promjene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3285" y="996055"/>
            <a:ext cx="835292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n</a:t>
            </a:r>
            <a:r>
              <a:rPr lang="hr-HR" b="1" dirty="0" smtClean="0"/>
              <a:t>akon 01.10.2019.: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/>
              <a:t>na </a:t>
            </a:r>
            <a:r>
              <a:rPr lang="hr-HR" sz="1600" dirty="0"/>
              <a:t>snagu su stupila Pravila korištenja podataka o  kvaliteti plina i ogrjevnim vrijednostima za izračun energije isporučenog plina (dostupno na poveznici </a:t>
            </a:r>
            <a:r>
              <a:rPr lang="hr-HR" sz="1600" u="sng" dirty="0">
                <a:hlinkClick r:id="rId3"/>
              </a:rPr>
              <a:t>https://www.plinacro.hr/UserDocsImages/Objava%20radova/Pravila%20kori%C5%A1tenja%20podataka%20o%20%20kvaliteti%20plina%20i%20ogrjevnim%2OPIS0vrijednostima%20za%20izra%C4%8Dun%20energije%20isporu%C4%8Denog%20plina_Plinacro_01102019.pdf</a:t>
            </a:r>
            <a:r>
              <a:rPr lang="hr-HR" sz="1600" dirty="0"/>
              <a:t>) u kojima su navedena i sva mjesta </a:t>
            </a:r>
            <a:r>
              <a:rPr lang="hr-HR" sz="1600" dirty="0" smtClean="0"/>
              <a:t>uzorkovanja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/>
              <a:t>na stranicama Plinacro</a:t>
            </a:r>
            <a:r>
              <a:rPr lang="hr-HR" sz="1600" dirty="0"/>
              <a:t> </a:t>
            </a:r>
            <a:r>
              <a:rPr lang="hr-HR" sz="1600" dirty="0" smtClean="0"/>
              <a:t>dostupni  podaci </a:t>
            </a:r>
            <a:r>
              <a:rPr lang="hr-HR" sz="1600" dirty="0"/>
              <a:t>o </a:t>
            </a:r>
            <a:r>
              <a:rPr lang="hr-HR" sz="1600" b="1" dirty="0"/>
              <a:t>srednjim dnevnim vrijednostima utvrđenih parametara kvalitete plina</a:t>
            </a:r>
            <a:r>
              <a:rPr lang="hr-HR" sz="1600" dirty="0"/>
              <a:t>, </a:t>
            </a:r>
            <a:r>
              <a:rPr lang="hr-HR" sz="1600" dirty="0" smtClean="0"/>
              <a:t>po mjestima uzorkovanja (</a:t>
            </a:r>
            <a:r>
              <a:rPr lang="hr-HR" sz="1600" dirty="0" smtClean="0">
                <a:solidFill>
                  <a:srgbClr val="FF0000"/>
                </a:solidFill>
              </a:rPr>
              <a:t>30 analiza mjesečno</a:t>
            </a:r>
            <a:r>
              <a:rPr lang="hr-HR" sz="1600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/>
              <a:t>u tijeku je provjera udovoljavanja zahtjevima za mjerenja on-line analizatorom propisanih u poglavlju </a:t>
            </a:r>
            <a:r>
              <a:rPr lang="hr-HR" sz="1600" dirty="0"/>
              <a:t>6 Smjernice za uzorkovanje i analize broj 5. ( </a:t>
            </a:r>
            <a:r>
              <a:rPr lang="hr-HR" sz="1600" dirty="0" err="1"/>
              <a:t>Guidance</a:t>
            </a:r>
            <a:r>
              <a:rPr lang="hr-HR" sz="1600" dirty="0"/>
              <a:t> </a:t>
            </a:r>
            <a:r>
              <a:rPr lang="hr-HR" sz="1600" dirty="0" err="1"/>
              <a:t>Document</a:t>
            </a:r>
            <a:r>
              <a:rPr lang="hr-HR" sz="1600" dirty="0"/>
              <a:t>, </a:t>
            </a:r>
            <a:r>
              <a:rPr lang="hr-HR" sz="1600" dirty="0" err="1"/>
              <a:t>The</a:t>
            </a:r>
            <a:r>
              <a:rPr lang="hr-HR" sz="1600" dirty="0"/>
              <a:t> Monitoring </a:t>
            </a:r>
            <a:r>
              <a:rPr lang="hr-HR" sz="1600" dirty="0" err="1"/>
              <a:t>and</a:t>
            </a:r>
            <a:r>
              <a:rPr lang="hr-HR" sz="1600" dirty="0"/>
              <a:t> </a:t>
            </a:r>
            <a:r>
              <a:rPr lang="hr-HR" sz="1600" dirty="0" err="1"/>
              <a:t>Reporting</a:t>
            </a:r>
            <a:r>
              <a:rPr lang="hr-HR" sz="1600" dirty="0"/>
              <a:t> </a:t>
            </a:r>
            <a:r>
              <a:rPr lang="hr-HR" sz="1600" dirty="0" err="1"/>
              <a:t>Regulation</a:t>
            </a:r>
            <a:r>
              <a:rPr lang="hr-HR" sz="1600" dirty="0"/>
              <a:t> – </a:t>
            </a:r>
            <a:r>
              <a:rPr lang="hr-HR" sz="1600" dirty="0" err="1"/>
              <a:t>Guidance</a:t>
            </a:r>
            <a:r>
              <a:rPr lang="hr-HR" sz="1600" dirty="0"/>
              <a:t> on </a:t>
            </a:r>
            <a:r>
              <a:rPr lang="hr-HR" sz="1600" dirty="0" err="1"/>
              <a:t>Sampling</a:t>
            </a:r>
            <a:r>
              <a:rPr lang="hr-HR" sz="1600" dirty="0"/>
              <a:t> </a:t>
            </a:r>
            <a:r>
              <a:rPr lang="hr-HR" sz="1600" dirty="0" err="1"/>
              <a:t>and</a:t>
            </a:r>
            <a:r>
              <a:rPr lang="hr-HR" sz="1600" dirty="0"/>
              <a:t> </a:t>
            </a:r>
            <a:r>
              <a:rPr lang="hr-HR" sz="1600" dirty="0" err="1"/>
              <a:t>Analysis</a:t>
            </a:r>
            <a:r>
              <a:rPr lang="hr-HR" sz="1600" dirty="0"/>
              <a:t>, MRR </a:t>
            </a:r>
            <a:r>
              <a:rPr lang="hr-HR" sz="1600" dirty="0" err="1"/>
              <a:t>Guidance</a:t>
            </a:r>
            <a:r>
              <a:rPr lang="hr-HR" sz="1600" dirty="0"/>
              <a:t> </a:t>
            </a:r>
            <a:r>
              <a:rPr lang="hr-HR" sz="1600" dirty="0" err="1"/>
              <a:t>document</a:t>
            </a:r>
            <a:r>
              <a:rPr lang="hr-HR" sz="1600" dirty="0"/>
              <a:t> No. 5, </a:t>
            </a:r>
            <a:r>
              <a:rPr lang="hr-HR" sz="1600" dirty="0" err="1"/>
              <a:t>Update</a:t>
            </a:r>
            <a:r>
              <a:rPr lang="hr-HR" sz="1600" dirty="0"/>
              <a:t> </a:t>
            </a:r>
            <a:r>
              <a:rPr lang="hr-HR" sz="1600" dirty="0" err="1"/>
              <a:t>version</a:t>
            </a:r>
            <a:r>
              <a:rPr lang="hr-HR" sz="1600" dirty="0"/>
              <a:t> 27 </a:t>
            </a:r>
            <a:r>
              <a:rPr lang="hr-HR" sz="1600" dirty="0" err="1"/>
              <a:t>November</a:t>
            </a:r>
            <a:r>
              <a:rPr lang="hr-HR" sz="1600" dirty="0"/>
              <a:t> 2017, u daljnjem tekstu GD 5</a:t>
            </a:r>
            <a:r>
              <a:rPr lang="hr-HR" sz="1600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b="1" dirty="0" smtClean="0"/>
              <a:t>omogućeno udovoljavanje zahtjevima za učestalost analiza prirodnog plina</a:t>
            </a:r>
          </a:p>
          <a:p>
            <a:endParaRPr lang="hr-HR" sz="1600" b="1" dirty="0" smtClean="0"/>
          </a:p>
          <a:p>
            <a:endParaRPr lang="hr-HR" sz="1600" b="1" dirty="0" smtClean="0"/>
          </a:p>
          <a:p>
            <a:r>
              <a:rPr lang="hr-HR" sz="1600" dirty="0" smtClean="0"/>
              <a:t>Operaterima dostavljen naputak s primjerima izračuna na srednje dnevnoj razini i </a:t>
            </a:r>
            <a:r>
              <a:rPr lang="hr-HR" sz="1600" dirty="0" err="1" smtClean="0"/>
              <a:t>ponderiranje</a:t>
            </a:r>
            <a:r>
              <a:rPr lang="hr-HR" sz="1600" dirty="0" smtClean="0"/>
              <a:t> na razini godišnjeg izvještavanja </a:t>
            </a:r>
            <a:r>
              <a:rPr lang="hr-HR" sz="1600" b="1" u="sng" dirty="0" smtClean="0">
                <a:solidFill>
                  <a:srgbClr val="FF0000"/>
                </a:solidFill>
              </a:rPr>
              <a:t>(dio operatera, suprotno informaciji PLINACRO-a, naveo da ne raspolažu s dnevnim podacima potrošenih količina prirodnog plina)</a:t>
            </a:r>
            <a:endParaRPr lang="hr-HR" sz="1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75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95" y="836712"/>
            <a:ext cx="9144000" cy="1328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27584" y="26064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smtClean="0"/>
              <a:t>Obveza operatera</a:t>
            </a:r>
            <a:endParaRPr lang="hr-HR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988840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b="1" dirty="0"/>
              <a:t>p</a:t>
            </a:r>
            <a:r>
              <a:rPr lang="hr-HR" b="1" dirty="0" smtClean="0"/>
              <a:t>ristupiti izmjeni Plana praćenja </a:t>
            </a:r>
            <a:r>
              <a:rPr lang="hr-HR" dirty="0"/>
              <a:t>u slučaju </a:t>
            </a:r>
            <a:r>
              <a:rPr lang="hr-HR" dirty="0" smtClean="0"/>
              <a:t>„</a:t>
            </a:r>
            <a:r>
              <a:rPr lang="hr-HR" dirty="0" smtClean="0">
                <a:solidFill>
                  <a:srgbClr val="FF0000"/>
                </a:solidFill>
              </a:rPr>
              <a:t>ako </a:t>
            </a:r>
            <a:r>
              <a:rPr lang="hr-HR" dirty="0">
                <a:solidFill>
                  <a:srgbClr val="FF0000"/>
                </a:solidFill>
              </a:rPr>
              <a:t>se zbog korištenja novih vrsta mjernih instrumenata, metoda uzorkovanja ili metoda analize, ili iz drugih razloga, promijeni raspoloživost podataka, što za posljedicu ima veću točnost u određivanju </a:t>
            </a:r>
            <a:r>
              <a:rPr lang="hr-HR" dirty="0" smtClean="0">
                <a:solidFill>
                  <a:srgbClr val="FF0000"/>
                </a:solidFill>
              </a:rPr>
              <a:t>emisija</a:t>
            </a:r>
            <a:r>
              <a:rPr lang="hr-HR" dirty="0" smtClean="0"/>
              <a:t>” (čl. 14, stavak 2(b) Uredbe 601/2012)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b="1" dirty="0" smtClean="0"/>
              <a:t>o </a:t>
            </a:r>
            <a:r>
              <a:rPr lang="hr-HR" b="1" dirty="0"/>
              <a:t>svim promjenama u planu praćenja </a:t>
            </a:r>
            <a:r>
              <a:rPr lang="hr-HR" b="1" dirty="0" smtClean="0"/>
              <a:t>obavijestiti </a:t>
            </a:r>
            <a:r>
              <a:rPr lang="hr-HR" b="1" dirty="0"/>
              <a:t>nadležno tijelo</a:t>
            </a:r>
            <a:r>
              <a:rPr lang="hr-HR" dirty="0"/>
              <a:t>, što se odnosi i na promjene novih mjernih instrumenata, metoda uzorkovanja ili metoda analiza kao i o eventualnoj promjeni u kvaliteti podataka (Uredba 601/2012 čl. 14 i 15). </a:t>
            </a:r>
            <a:endParaRPr lang="hr-HR" dirty="0" smtClean="0"/>
          </a:p>
          <a:p>
            <a:endParaRPr lang="hr-HR" dirty="0"/>
          </a:p>
          <a:p>
            <a:r>
              <a:rPr lang="hr-HR" b="1" dirty="0" smtClean="0"/>
              <a:t>Takva </a:t>
            </a:r>
            <a:r>
              <a:rPr lang="hr-HR" b="1" dirty="0"/>
              <a:t>promjena desila se u listopadu i u </a:t>
            </a:r>
            <a:r>
              <a:rPr lang="hr-HR" b="1" dirty="0" smtClean="0"/>
              <a:t>određenom broju postrojenja </a:t>
            </a:r>
            <a:r>
              <a:rPr lang="hr-HR" b="1" dirty="0"/>
              <a:t>obzirom na podatke analize koje </a:t>
            </a:r>
            <a:r>
              <a:rPr lang="hr-HR" b="1" dirty="0" smtClean="0"/>
              <a:t>je </a:t>
            </a:r>
            <a:r>
              <a:rPr lang="hr-HR" b="1" dirty="0"/>
              <a:t>osiguravao Plinacro, a o tome </a:t>
            </a:r>
            <a:r>
              <a:rPr lang="hr-HR" b="1" dirty="0" smtClean="0"/>
              <a:t>nije bilo obavijesti prema nadležnom tijelu izuzev u dva slučaja.</a:t>
            </a:r>
          </a:p>
          <a:p>
            <a:pPr marL="285750" indent="-285750"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5663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08720"/>
            <a:ext cx="9144000" cy="1328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71600" y="26064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smtClean="0"/>
              <a:t>Naputak nadležnog tijela</a:t>
            </a:r>
            <a:endParaRPr lang="hr-HR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35292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 smtClean="0"/>
              <a:t>primjeri </a:t>
            </a:r>
            <a:r>
              <a:rPr lang="hr-HR" dirty="0"/>
              <a:t>izračuna na srednje dnevnoj razini i </a:t>
            </a:r>
            <a:r>
              <a:rPr lang="hr-HR" dirty="0" err="1" smtClean="0"/>
              <a:t>ponderiranja</a:t>
            </a:r>
            <a:r>
              <a:rPr lang="hr-HR" dirty="0" smtClean="0"/>
              <a:t> </a:t>
            </a:r>
            <a:r>
              <a:rPr lang="hr-HR" dirty="0"/>
              <a:t>na razini godišnjeg izvještavanja </a:t>
            </a:r>
            <a:r>
              <a:rPr lang="hr-HR" dirty="0">
                <a:solidFill>
                  <a:srgbClr val="FF0000"/>
                </a:solidFill>
              </a:rPr>
              <a:t>(dio operatera, suprotno informaciji PLINACRO-a, naveo da ne raspolažu s dnevnim podacima potrošenih količina prirodnog plina</a:t>
            </a:r>
            <a:r>
              <a:rPr lang="hr-HR" dirty="0" smtClean="0">
                <a:solidFill>
                  <a:srgbClr val="FF0000"/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p</a:t>
            </a:r>
            <a:r>
              <a:rPr lang="hr-HR" dirty="0" smtClean="0"/>
              <a:t>rikaz mogućnosti </a:t>
            </a:r>
            <a:r>
              <a:rPr lang="hr-HR" b="1" dirty="0" smtClean="0"/>
              <a:t>korištenja postojećeg alata </a:t>
            </a:r>
            <a:r>
              <a:rPr lang="hr-HR" dirty="0" smtClean="0"/>
              <a:t>izrađenog od strane nadležnog tijela za izračun EF na dnevnoj razini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 smtClean="0"/>
              <a:t>sukladno </a:t>
            </a:r>
            <a:r>
              <a:rPr lang="hr-HR" dirty="0"/>
              <a:t>odluci stručnog Povjerenstva za tehnička pitanja u okviru </a:t>
            </a:r>
            <a:r>
              <a:rPr lang="hr-HR" dirty="0" smtClean="0"/>
              <a:t>na sastanku 11.11.2019.g</a:t>
            </a:r>
            <a:r>
              <a:rPr lang="hr-HR" dirty="0"/>
              <a:t>. </a:t>
            </a:r>
            <a:r>
              <a:rPr lang="hr-HR" dirty="0" smtClean="0"/>
              <a:t>uslijedit će obavijest prema operaterima o </a:t>
            </a:r>
            <a:r>
              <a:rPr lang="hr-HR" dirty="0"/>
              <a:t>potrebi </a:t>
            </a:r>
            <a:r>
              <a:rPr lang="hr-HR" b="1" dirty="0"/>
              <a:t>izmjene Plana praćenja </a:t>
            </a:r>
            <a:r>
              <a:rPr lang="hr-HR" dirty="0"/>
              <a:t>vezano na promjenu učestalosti analize prirodnog plina </a:t>
            </a:r>
            <a:r>
              <a:rPr lang="hr-HR" dirty="0" smtClean="0"/>
              <a:t>u </a:t>
            </a:r>
            <a:r>
              <a:rPr lang="hr-HR" dirty="0"/>
              <a:t>slijedećoj </a:t>
            </a:r>
            <a:r>
              <a:rPr lang="hr-HR" dirty="0" smtClean="0"/>
              <a:t>godini</a:t>
            </a: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 smtClean="0"/>
              <a:t>preporuka da operateri pristupe </a:t>
            </a:r>
            <a:r>
              <a:rPr lang="hr-HR" b="1" dirty="0"/>
              <a:t>izmjeni internih procedura </a:t>
            </a:r>
            <a:r>
              <a:rPr lang="hr-HR" dirty="0"/>
              <a:t>vezano za navedenu </a:t>
            </a:r>
            <a:r>
              <a:rPr lang="hr-HR" dirty="0" smtClean="0"/>
              <a:t>promjenu uz detaljno obrazloženje korištenog pristupa za 2019.g. kao i pristupa kojega planiraju primijeniti od 1.12020. pa na dalje, a zbog mogućnosti da se odstupi od primjera izračuna koji su sastavni dio naputka</a:t>
            </a:r>
          </a:p>
          <a:p>
            <a:endParaRPr lang="hr-HR" dirty="0"/>
          </a:p>
          <a:p>
            <a:r>
              <a:rPr lang="hr-HR" dirty="0" smtClean="0"/>
              <a:t>HGK, </a:t>
            </a:r>
            <a:r>
              <a:rPr lang="pl-PL" dirty="0" smtClean="0"/>
              <a:t>Sektor </a:t>
            </a:r>
            <a:r>
              <a:rPr lang="pl-PL" dirty="0"/>
              <a:t>za energetiku i zaštitu </a:t>
            </a:r>
            <a:r>
              <a:rPr lang="pl-PL" dirty="0" smtClean="0"/>
              <a:t>okoliša: prijedlog pojednostavljenog pristupa korištenja. </a:t>
            </a:r>
            <a:endParaRPr lang="pl-PL" dirty="0"/>
          </a:p>
          <a:p>
            <a:endParaRPr lang="pl-PL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3503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79" y="1196752"/>
            <a:ext cx="9144000" cy="1328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5576" y="40466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smtClean="0"/>
              <a:t>Daljnje aktivnosti </a:t>
            </a:r>
            <a:endParaRPr lang="hr-HR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348880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provjera upravljanja ovom promjenom kroz verifikacijski proces izvješća za 2019.</a:t>
            </a:r>
          </a:p>
          <a:p>
            <a:endParaRPr lang="hr-HR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nalazi sadržani u verifikacijskom izvješću vezano na ovu promjenu: važna informacija nadležnom tijelu u konačnom definiranju načina korištenja srednjih dnevnih analiza</a:t>
            </a:r>
          </a:p>
          <a:p>
            <a:endParaRPr lang="hr-HR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o</a:t>
            </a:r>
            <a:r>
              <a:rPr lang="hr-HR" dirty="0" smtClean="0"/>
              <a:t>rganizacija radionice obrade raspoloživih srednjih dnevnih </a:t>
            </a:r>
            <a:r>
              <a:rPr lang="hr-HR" dirty="0" err="1" smtClean="0"/>
              <a:t>analiaz</a:t>
            </a:r>
            <a:r>
              <a:rPr lang="hr-HR" dirty="0" smtClean="0"/>
              <a:t> za operatere postrojenja po potrebi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7098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13585</TotalTime>
  <Words>518</Words>
  <Application>Microsoft Office PowerPoint</Application>
  <PresentationFormat>On-screen Show (4:3)</PresentationFormat>
  <Paragraphs>49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Bell MT</vt:lpstr>
      <vt:lpstr>Calibri</vt:lpstr>
      <vt:lpstr>Century Gothic</vt:lpstr>
      <vt:lpstr>Latha</vt:lpstr>
      <vt:lpstr>Wingdings</vt:lpstr>
      <vt:lpstr>Office Theme</vt:lpstr>
      <vt:lpstr>5. VERIFIKACIJSKI FORUM Zagreb, 19.12.2019.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XXX XXX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Krunoslav Franetic</dc:creator>
  <cp:lastModifiedBy>Grozdana Avirović</cp:lastModifiedBy>
  <cp:revision>710</cp:revision>
  <cp:lastPrinted>2013-04-30T14:02:08Z</cp:lastPrinted>
  <dcterms:created xsi:type="dcterms:W3CDTF">2013-01-07T15:03:34Z</dcterms:created>
  <dcterms:modified xsi:type="dcterms:W3CDTF">2019-12-18T13:58:42Z</dcterms:modified>
</cp:coreProperties>
</file>