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72" r:id="rId2"/>
    <p:sldId id="559" r:id="rId3"/>
    <p:sldId id="593" r:id="rId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C7CE"/>
    <a:srgbClr val="56ABB6"/>
    <a:srgbClr val="0000FF"/>
    <a:srgbClr val="09390A"/>
    <a:srgbClr val="168E19"/>
    <a:srgbClr val="19A31C"/>
    <a:srgbClr val="5EBC00"/>
    <a:srgbClr val="78B428"/>
    <a:srgbClr val="C0F737"/>
    <a:srgbClr val="D8F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4872" autoAdjust="0"/>
  </p:normalViewPr>
  <p:slideViewPr>
    <p:cSldViewPr snapToObjects="1">
      <p:cViewPr varScale="1">
        <p:scale>
          <a:sx n="109" d="100"/>
          <a:sy n="109" d="100"/>
        </p:scale>
        <p:origin x="12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1962"/>
    </p:cViewPr>
  </p:sorterViewPr>
  <p:notesViewPr>
    <p:cSldViewPr snapToObjects="1">
      <p:cViewPr varScale="1">
        <p:scale>
          <a:sx n="88" d="100"/>
          <a:sy n="88" d="100"/>
        </p:scale>
        <p:origin x="-3870" y="-12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D2BDF-50CF-4DA7-A739-BFF10418D413}" type="datetimeFigureOut">
              <a:rPr lang="hr-HR" smtClean="0"/>
              <a:pPr/>
              <a:t>18.12.2019.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0F62F-E245-47F0-B059-A5D7733AA74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4893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6FEEF-DDD5-4167-8912-D8BC166ECA79}" type="datetimeFigureOut">
              <a:rPr lang="hr-HR" smtClean="0"/>
              <a:pPr/>
              <a:t>18.12.2019.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1E282-BAB1-418A-A0CE-37C554B8C91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271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1E282-BAB1-418A-A0CE-37C554B8C91D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17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F1FD-49F0-412D-9E47-AD732FD37F3B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CCFEB-3B1E-4FEA-84D3-145779C948D7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7E2-8850-47A6-B4BE-681ADC0EE6E1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96" y="44624"/>
            <a:ext cx="8856984" cy="504056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BDF7-8017-466D-AD7C-FDFF81DA14E2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3944-B0CB-4C56-9642-6F41C22B390F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92119-B7B2-44A9-8B65-94EB722E63E2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33A9-D263-473F-9A6F-BEB6F2A84E59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09CB-A129-4D87-B175-5D7E7759A391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2981-093F-42C9-84AA-84DED05FFF46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6F4-DD67-46C9-BAB7-A45A7F36559E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8D805-6C8C-4CD5-9A33-4B7DDAA0FEA4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5C774-8339-41DE-BFFB-F36856149ABE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C193-0B1C-FA4E-9980-ADC1DEF51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KLIMA@haop.hr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rtina.mandac@mzoe.hr" TargetMode="External"/><Relationship Id="rId4" Type="http://schemas.openxmlformats.org/officeDocument/2006/relationships/hyperlink" Target="mailto:Martina.mandac@haop.h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1"/>
          <a:stretch/>
        </p:blipFill>
        <p:spPr>
          <a:xfrm>
            <a:off x="-8978" y="1660795"/>
            <a:ext cx="9144000" cy="5157192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443" y="564527"/>
            <a:ext cx="2363381" cy="166435"/>
          </a:xfrm>
          <a:prstGeom prst="rect">
            <a:avLst/>
          </a:prstGeom>
        </p:spPr>
      </p:pic>
      <p:grpSp>
        <p:nvGrpSpPr>
          <p:cNvPr id="3" name="Grupa 2"/>
          <p:cNvGrpSpPr/>
          <p:nvPr/>
        </p:nvGrpSpPr>
        <p:grpSpPr>
          <a:xfrm>
            <a:off x="323528" y="314653"/>
            <a:ext cx="2952328" cy="830997"/>
            <a:chOff x="323528" y="314653"/>
            <a:chExt cx="2952328" cy="830997"/>
          </a:xfrm>
        </p:grpSpPr>
        <p:sp>
          <p:nvSpPr>
            <p:cNvPr id="2" name="TekstniOkvir 1"/>
            <p:cNvSpPr txBox="1"/>
            <p:nvPr/>
          </p:nvSpPr>
          <p:spPr>
            <a:xfrm>
              <a:off x="899592" y="314653"/>
              <a:ext cx="2376264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hr-HR" sz="1200" b="1" dirty="0" smtClean="0">
                  <a:latin typeface="Bell MT" panose="02020503060305020303" pitchFamily="18" charset="0"/>
                </a:rPr>
                <a:t>REPUBLIKA HRVATSKA</a:t>
              </a:r>
            </a:p>
            <a:p>
              <a:endParaRPr lang="hr-HR" sz="1200" b="1" dirty="0">
                <a:latin typeface="Bell MT" panose="02020503060305020303" pitchFamily="18" charset="0"/>
              </a:endParaRPr>
            </a:p>
            <a:p>
              <a:r>
                <a:rPr lang="hr-HR" sz="1200" b="1" dirty="0" smtClean="0">
                  <a:latin typeface="Bell MT" panose="02020503060305020303" pitchFamily="18" charset="0"/>
                </a:rPr>
                <a:t>MINISTARSTVO ZAŠTITE</a:t>
              </a:r>
            </a:p>
            <a:p>
              <a:r>
                <a:rPr lang="hr-HR" sz="1200" b="1" dirty="0" smtClean="0">
                  <a:latin typeface="Bell MT" panose="02020503060305020303" pitchFamily="18" charset="0"/>
                </a:rPr>
                <a:t>OKOLIŠA I ENERGETIKE</a:t>
              </a:r>
              <a:endParaRPr lang="hr-HR" sz="1200" b="1" dirty="0">
                <a:latin typeface="Bell MT" panose="02020503060305020303" pitchFamily="18" charset="0"/>
              </a:endParaRPr>
            </a:p>
          </p:txBody>
        </p:sp>
        <p:pic>
          <p:nvPicPr>
            <p:cNvPr id="10" name="Slika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8" t="4851" r="89374" b="85699"/>
            <a:stretch/>
          </p:blipFill>
          <p:spPr>
            <a:xfrm>
              <a:off x="323528" y="404664"/>
              <a:ext cx="648072" cy="648072"/>
            </a:xfrm>
            <a:prstGeom prst="rect">
              <a:avLst/>
            </a:prstGeom>
          </p:spPr>
        </p:pic>
      </p:grp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pl-PL" altLang="en-US" sz="2800" dirty="0" smtClean="0"/>
              <a:t>5. </a:t>
            </a:r>
            <a:r>
              <a:rPr lang="pl-PL" altLang="en-US" sz="2800" dirty="0"/>
              <a:t>VERIFIKACIJSKI FORUM</a:t>
            </a:r>
            <a:br>
              <a:rPr lang="pl-PL" altLang="en-US" sz="2800" dirty="0"/>
            </a:br>
            <a:r>
              <a:rPr lang="pl-PL" altLang="en-US" sz="2800" dirty="0"/>
              <a:t>Zagreb, </a:t>
            </a:r>
            <a:r>
              <a:rPr lang="pl-PL" altLang="en-US" sz="2800" dirty="0" smtClean="0"/>
              <a:t>19.12.2019.</a:t>
            </a:r>
            <a:r>
              <a:rPr lang="hr-HR" altLang="en-US" sz="2800" dirty="0" smtClean="0"/>
              <a:t> 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89040"/>
            <a:ext cx="6400800" cy="220056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hr-HR" sz="2000" b="1" dirty="0" smtClean="0">
                <a:solidFill>
                  <a:schemeClr val="tx1"/>
                </a:solidFill>
              </a:rPr>
              <a:t>PLAN ZA METODOLOGIJU PRAĆENJA</a:t>
            </a:r>
          </a:p>
          <a:p>
            <a:pPr>
              <a:lnSpc>
                <a:spcPct val="80000"/>
              </a:lnSpc>
              <a:defRPr/>
            </a:pPr>
            <a:r>
              <a:rPr lang="hr-HR" sz="2000" b="1" dirty="0" smtClean="0">
                <a:solidFill>
                  <a:schemeClr val="tx1"/>
                </a:solidFill>
              </a:rPr>
              <a:t>(MMP-Monitoring </a:t>
            </a:r>
            <a:r>
              <a:rPr lang="hr-HR" sz="2000" b="1" dirty="0" err="1" smtClean="0">
                <a:solidFill>
                  <a:schemeClr val="tx1"/>
                </a:solidFill>
              </a:rPr>
              <a:t>Methodology</a:t>
            </a:r>
            <a:r>
              <a:rPr lang="hr-HR" sz="2000" b="1" dirty="0" smtClean="0">
                <a:solidFill>
                  <a:schemeClr val="tx1"/>
                </a:solidFill>
              </a:rPr>
              <a:t> Plan)</a:t>
            </a:r>
          </a:p>
          <a:p>
            <a:pPr>
              <a:lnSpc>
                <a:spcPct val="80000"/>
              </a:lnSpc>
              <a:defRPr/>
            </a:pPr>
            <a:endParaRPr lang="hr-HR" sz="2000" b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hr-HR" altLang="en-US" sz="1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hr-HR" altLang="en-US" sz="1800" dirty="0" smtClean="0">
                <a:solidFill>
                  <a:schemeClr val="tx1"/>
                </a:solidFill>
              </a:rPr>
              <a:t>Martina Mandac, </a:t>
            </a:r>
            <a:r>
              <a:rPr lang="hr-HR" altLang="en-US" sz="1800" dirty="0">
                <a:solidFill>
                  <a:schemeClr val="tx1"/>
                </a:solidFill>
              </a:rPr>
              <a:t>dipl. ing. Viša stručna savjetnica u </a:t>
            </a:r>
            <a:r>
              <a:rPr lang="hr-HR" altLang="en-US" sz="1800" dirty="0" smtClean="0">
                <a:solidFill>
                  <a:schemeClr val="tx1"/>
                </a:solidFill>
              </a:rPr>
              <a:t>Odjelu </a:t>
            </a:r>
            <a:r>
              <a:rPr lang="hr-HR" altLang="en-US" sz="1800" dirty="0">
                <a:solidFill>
                  <a:schemeClr val="tx1"/>
                </a:solidFill>
              </a:rPr>
              <a:t>za klimatske </a:t>
            </a:r>
            <a:r>
              <a:rPr lang="hr-HR" altLang="en-US" sz="1800" dirty="0" smtClean="0">
                <a:solidFill>
                  <a:schemeClr val="tx1"/>
                </a:solidFill>
              </a:rPr>
              <a:t>aktivnosti</a:t>
            </a:r>
            <a:endParaRPr lang="hr-HR" altLang="en-US" sz="18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hr-HR" altLang="en-US" sz="18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hr-HR" altLang="en-US" sz="18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hr-HR" altLang="en-US" sz="18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4443" y="6309320"/>
            <a:ext cx="7980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hr-HR" altLang="en-US" sz="2000" dirty="0">
                <a:solidFill>
                  <a:prstClr val="black"/>
                </a:solidFill>
              </a:rPr>
              <a:t>Ministarstvo zaštite okoliša i energetike</a:t>
            </a:r>
          </a:p>
        </p:txBody>
      </p:sp>
    </p:spTree>
    <p:extLst>
      <p:ext uri="{BB962C8B-B14F-4D97-AF65-F5344CB8AC3E}">
        <p14:creationId xmlns:p14="http://schemas.microsoft.com/office/powerpoint/2010/main" val="12712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9144000" cy="13289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7504" y="332656"/>
            <a:ext cx="8784976" cy="576064"/>
          </a:xfrm>
        </p:spPr>
        <p:txBody>
          <a:bodyPr>
            <a:normAutofit/>
          </a:bodyPr>
          <a:lstStyle/>
          <a:p>
            <a:r>
              <a:rPr lang="hr-HR" dirty="0" smtClean="0"/>
              <a:t>								</a:t>
            </a:r>
            <a:r>
              <a:rPr lang="hr-HR" dirty="0" smtClean="0"/>
              <a:t>MMP</a:t>
            </a:r>
            <a:endParaRPr lang="hr-HR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4680520"/>
          </a:xfrm>
        </p:spPr>
        <p:txBody>
          <a:bodyPr/>
          <a:lstStyle/>
          <a:p>
            <a:r>
              <a:rPr lang="hr-HR" dirty="0" smtClean="0"/>
              <a:t>Uredba 331/2019 (FAR</a:t>
            </a:r>
            <a:r>
              <a:rPr lang="hr-HR" dirty="0" smtClean="0"/>
              <a:t>)-propisuje obvezu dostave zahtjeva za besplatnu dodjelu emisijskih jedinica koji uključuje BDR, MMP i VR</a:t>
            </a:r>
          </a:p>
          <a:p>
            <a:r>
              <a:rPr lang="hr-HR" dirty="0" smtClean="0"/>
              <a:t>MMP dostavljen uz zahtjev je </a:t>
            </a:r>
            <a:r>
              <a:rPr lang="hr-HR" dirty="0" err="1" smtClean="0"/>
              <a:t>validiran</a:t>
            </a:r>
            <a:r>
              <a:rPr lang="hr-HR" dirty="0" smtClean="0"/>
              <a:t> i u pravilu se odnosi na prošlo razdoblje (2014-2018)</a:t>
            </a:r>
          </a:p>
          <a:p>
            <a:r>
              <a:rPr lang="hr-HR" dirty="0" smtClean="0"/>
              <a:t>Nadležno tijelo(MZOE) ima obvezu odobrenja MMP-a do 31.12.2020. prema čl.6. FAR-a za buduće razdoblje (2019-2023)</a:t>
            </a:r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439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9144000" cy="13289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7504" y="332656"/>
            <a:ext cx="8784976" cy="576064"/>
          </a:xfrm>
        </p:spPr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4680520"/>
          </a:xfrm>
        </p:spPr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Aft>
                <a:spcPct val="0"/>
              </a:spcAft>
              <a:buNone/>
            </a:pPr>
            <a:endParaRPr lang="hr-BA" sz="2600" dirty="0" smtClean="0">
              <a:solidFill>
                <a:prstClr val="black"/>
              </a:solidFill>
              <a:latin typeface="Century Gothic" panose="020B0502020202020204" pitchFamily="34" charset="0"/>
              <a:cs typeface="Segoe UI" panose="020B0502040204020203" pitchFamily="34" charset="0"/>
            </a:endParaRPr>
          </a:p>
          <a:p>
            <a:pPr marL="457200" lvl="1" indent="0">
              <a:buNone/>
            </a:pPr>
            <a:r>
              <a:rPr lang="hr-HR" dirty="0"/>
              <a:t>	</a:t>
            </a:r>
            <a:r>
              <a:rPr lang="hr-HR" dirty="0" smtClean="0"/>
              <a:t>				</a:t>
            </a:r>
          </a:p>
          <a:p>
            <a:pPr marL="457200" lvl="1" indent="0">
              <a:buNone/>
            </a:pPr>
            <a:r>
              <a:rPr lang="hr-HR" sz="36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hr-HR" sz="36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		</a:t>
            </a:r>
          </a:p>
          <a:p>
            <a:pPr marL="457200" lvl="1" indent="0">
              <a:buNone/>
            </a:pPr>
            <a:r>
              <a:rPr lang="hr-HR" sz="36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hr-HR" sz="36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			</a:t>
            </a:r>
            <a:r>
              <a:rPr lang="hr-BA" sz="36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Hvala na pažnji!</a:t>
            </a:r>
            <a:endParaRPr lang="hr-BA" sz="3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hr-HR" sz="1800" dirty="0" smtClean="0"/>
              <a:t>Kontakt:</a:t>
            </a:r>
          </a:p>
          <a:p>
            <a:pPr marL="0" indent="0">
              <a:buNone/>
            </a:pPr>
            <a:r>
              <a:rPr lang="hr-HR" sz="1800" dirty="0" smtClean="0">
                <a:hlinkClick r:id="rId3"/>
              </a:rPr>
              <a:t>KLIMA@haop.hr</a:t>
            </a:r>
            <a:endParaRPr lang="hr-HR" sz="1800" dirty="0" smtClean="0"/>
          </a:p>
          <a:p>
            <a:pPr marL="0" indent="0">
              <a:buNone/>
            </a:pPr>
            <a:r>
              <a:rPr lang="hr-HR" sz="1800" dirty="0" smtClean="0">
                <a:hlinkClick r:id="rId4"/>
              </a:rPr>
              <a:t>Martina.mandac@haop.hr</a:t>
            </a:r>
            <a:endParaRPr lang="hr-HR" sz="1800" dirty="0" smtClean="0"/>
          </a:p>
          <a:p>
            <a:pPr marL="0" indent="0">
              <a:buNone/>
            </a:pPr>
            <a:r>
              <a:rPr lang="hr-HR" sz="1800" dirty="0" smtClean="0">
                <a:hlinkClick r:id="rId5"/>
              </a:rPr>
              <a:t>Martina.mandac@mzoe.hr</a:t>
            </a:r>
            <a:endParaRPr lang="hr-HR" sz="1800" dirty="0" smtClean="0"/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1717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14121</TotalTime>
  <Words>99</Words>
  <Application>Microsoft Office PowerPoint</Application>
  <PresentationFormat>On-screen Show (4:3)</PresentationFormat>
  <Paragraphs>31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Bell MT</vt:lpstr>
      <vt:lpstr>Calibri</vt:lpstr>
      <vt:lpstr>Century Gothic</vt:lpstr>
      <vt:lpstr>Latha</vt:lpstr>
      <vt:lpstr>Segoe UI</vt:lpstr>
      <vt:lpstr>Office Theme</vt:lpstr>
      <vt:lpstr>5. VERIFIKACIJSKI FORUM Zagreb, 19.12.2019. </vt:lpstr>
      <vt:lpstr>        MMP</vt:lpstr>
      <vt:lpstr>PowerPoint Presentation</vt:lpstr>
    </vt:vector>
  </TitlesOfParts>
  <Company>XXX 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Krunoslav Franetic</dc:creator>
  <cp:lastModifiedBy>Martina Mandac</cp:lastModifiedBy>
  <cp:revision>724</cp:revision>
  <cp:lastPrinted>2013-04-30T14:02:08Z</cp:lastPrinted>
  <dcterms:created xsi:type="dcterms:W3CDTF">2013-01-07T15:03:34Z</dcterms:created>
  <dcterms:modified xsi:type="dcterms:W3CDTF">2019-12-18T08:11:19Z</dcterms:modified>
</cp:coreProperties>
</file>