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72" r:id="rId2"/>
    <p:sldId id="559" r:id="rId3"/>
    <p:sldId id="586" r:id="rId4"/>
    <p:sldId id="587" r:id="rId5"/>
    <p:sldId id="588" r:id="rId6"/>
    <p:sldId id="589" r:id="rId7"/>
    <p:sldId id="590" r:id="rId8"/>
    <p:sldId id="591" r:id="rId9"/>
    <p:sldId id="592" r:id="rId10"/>
    <p:sldId id="594" r:id="rId11"/>
    <p:sldId id="593" r:id="rId12"/>
  </p:sldIdLst>
  <p:sldSz cx="9144000" cy="6858000" type="screen4x3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C7CE"/>
    <a:srgbClr val="56ABB6"/>
    <a:srgbClr val="0000FF"/>
    <a:srgbClr val="09390A"/>
    <a:srgbClr val="168E19"/>
    <a:srgbClr val="19A31C"/>
    <a:srgbClr val="5EBC00"/>
    <a:srgbClr val="78B428"/>
    <a:srgbClr val="C0F737"/>
    <a:srgbClr val="D8F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872" autoAdjust="0"/>
  </p:normalViewPr>
  <p:slideViewPr>
    <p:cSldViewPr snapToObjects="1"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962"/>
    </p:cViewPr>
  </p:sorter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D2BDF-50CF-4DA7-A739-BFF10418D413}" type="datetimeFigureOut">
              <a:rPr lang="hr-HR" smtClean="0"/>
              <a:pPr/>
              <a:t>18.12.2019.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F62F-E245-47F0-B059-A5D7733AA74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489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FEEF-DDD5-4167-8912-D8BC166ECA79}" type="datetimeFigureOut">
              <a:rPr lang="hr-HR" smtClean="0"/>
              <a:pPr/>
              <a:t>18.12.2019.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1E282-BAB1-418A-A0CE-37C554B8C91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71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1E282-BAB1-418A-A0CE-37C554B8C91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7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F1FD-49F0-412D-9E47-AD732FD37F3B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CFEB-3B1E-4FEA-84D3-145779C948D7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F7E2-8850-47A6-B4BE-681ADC0EE6E1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96" y="44624"/>
            <a:ext cx="8856984" cy="504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784976" cy="554461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BDF7-8017-466D-AD7C-FDFF81DA14E2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3944-B0CB-4C56-9642-6F41C22B390F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2119-B7B2-44A9-8B65-94EB722E63E2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33A9-D263-473F-9A6F-BEB6F2A84E59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E09CB-A129-4D87-B175-5D7E7759A391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2981-093F-42C9-84AA-84DED05FFF46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6F4-DD67-46C9-BAB7-A45A7F36559E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D805-6C8C-4CD5-9A33-4B7DDAA0FEA4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C774-8339-41DE-BFFB-F36856149ABE}" type="datetime1">
              <a:rPr lang="en-US" smtClean="0"/>
              <a:pPr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LIMA@haop.h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rtina.mandac@mzoe.hr" TargetMode="External"/><Relationship Id="rId4" Type="http://schemas.openxmlformats.org/officeDocument/2006/relationships/hyperlink" Target="mailto:Martina.mandac@haop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1"/>
          <a:stretch/>
        </p:blipFill>
        <p:spPr>
          <a:xfrm>
            <a:off x="-8978" y="1660795"/>
            <a:ext cx="9144000" cy="515719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43" y="564527"/>
            <a:ext cx="2363381" cy="166435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323528" y="314653"/>
            <a:ext cx="2952328" cy="830997"/>
            <a:chOff x="323528" y="314653"/>
            <a:chExt cx="2952328" cy="830997"/>
          </a:xfrm>
        </p:grpSpPr>
        <p:sp>
          <p:nvSpPr>
            <p:cNvPr id="2" name="TekstniOkvir 1"/>
            <p:cNvSpPr txBox="1"/>
            <p:nvPr/>
          </p:nvSpPr>
          <p:spPr>
            <a:xfrm>
              <a:off x="899592" y="314653"/>
              <a:ext cx="237626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r-HR" sz="1200" b="1" dirty="0" smtClean="0">
                  <a:latin typeface="Bell MT" panose="02020503060305020303" pitchFamily="18" charset="0"/>
                </a:rPr>
                <a:t>REPUBLIKA HRVATSKA</a:t>
              </a:r>
            </a:p>
            <a:p>
              <a:endParaRPr lang="hr-HR" sz="1200" b="1" dirty="0">
                <a:latin typeface="Bell MT" panose="02020503060305020303" pitchFamily="18" charset="0"/>
              </a:endParaRP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MINISTARSTVO ZAŠTITE</a:t>
              </a:r>
            </a:p>
            <a:p>
              <a:r>
                <a:rPr lang="hr-HR" sz="1200" b="1" dirty="0" smtClean="0">
                  <a:latin typeface="Bell MT" panose="02020503060305020303" pitchFamily="18" charset="0"/>
                </a:rPr>
                <a:t>OKOLIŠA I ENERGETIKE</a:t>
              </a:r>
              <a:endParaRPr lang="hr-HR" sz="1200" b="1" dirty="0">
                <a:latin typeface="Bell MT" panose="02020503060305020303" pitchFamily="18" charset="0"/>
              </a:endParaRPr>
            </a:p>
          </p:txBody>
        </p:sp>
        <p:pic>
          <p:nvPicPr>
            <p:cNvPr id="10" name="Slika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38" t="4851" r="89374" b="85699"/>
            <a:stretch/>
          </p:blipFill>
          <p:spPr>
            <a:xfrm>
              <a:off x="323528" y="404664"/>
              <a:ext cx="648072" cy="648072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l-PL" altLang="en-US" sz="2800" dirty="0" smtClean="0"/>
              <a:t>5. </a:t>
            </a:r>
            <a:r>
              <a:rPr lang="pl-PL" altLang="en-US" sz="2800" dirty="0"/>
              <a:t>VERIFIKACIJSKI FORUM</a:t>
            </a:r>
            <a:br>
              <a:rPr lang="pl-PL" altLang="en-US" sz="2800" dirty="0"/>
            </a:br>
            <a:r>
              <a:rPr lang="pl-PL" altLang="en-US" sz="2800" dirty="0"/>
              <a:t>Zagreb, </a:t>
            </a:r>
            <a:r>
              <a:rPr lang="pl-PL" altLang="en-US" sz="2800" dirty="0" smtClean="0"/>
              <a:t>19.12.2019.</a:t>
            </a:r>
            <a:r>
              <a:rPr lang="hr-HR" altLang="en-US" sz="2800" dirty="0" smtClean="0"/>
              <a:t> 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6310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hr-HR" sz="2000" b="1" dirty="0" smtClean="0">
                <a:solidFill>
                  <a:schemeClr val="tx1"/>
                </a:solidFill>
              </a:rPr>
              <a:t>Pregled izmjena Uredbe 600/2012 (AVR)</a:t>
            </a:r>
          </a:p>
          <a:p>
            <a:pPr>
              <a:lnSpc>
                <a:spcPct val="80000"/>
              </a:lnSpc>
              <a:defRPr/>
            </a:pPr>
            <a:endParaRPr lang="hr-HR" sz="20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hr-HR" altLang="en-US" sz="1800" dirty="0" smtClean="0">
                <a:solidFill>
                  <a:schemeClr val="tx1"/>
                </a:solidFill>
              </a:rPr>
              <a:t>Martina Mandac, </a:t>
            </a:r>
            <a:r>
              <a:rPr lang="hr-HR" altLang="en-US" sz="1800" dirty="0">
                <a:solidFill>
                  <a:schemeClr val="tx1"/>
                </a:solidFill>
              </a:rPr>
              <a:t>dipl. ing. Viša stručna savjetnica u </a:t>
            </a:r>
            <a:r>
              <a:rPr lang="hr-HR" altLang="en-US" sz="1800" dirty="0" smtClean="0">
                <a:solidFill>
                  <a:schemeClr val="tx1"/>
                </a:solidFill>
              </a:rPr>
              <a:t>Odjelu </a:t>
            </a:r>
            <a:r>
              <a:rPr lang="hr-HR" altLang="en-US" sz="1800" dirty="0">
                <a:solidFill>
                  <a:schemeClr val="tx1"/>
                </a:solidFill>
              </a:rPr>
              <a:t>za klimatske </a:t>
            </a:r>
            <a:r>
              <a:rPr lang="hr-HR" altLang="en-US" sz="1800" dirty="0" smtClean="0">
                <a:solidFill>
                  <a:schemeClr val="tx1"/>
                </a:solidFill>
              </a:rPr>
              <a:t>aktivnosti</a:t>
            </a: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hr-HR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443" y="6309320"/>
            <a:ext cx="7980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hr-HR" altLang="en-US" sz="2000" dirty="0">
                <a:solidFill>
                  <a:prstClr val="black"/>
                </a:solidFill>
              </a:rPr>
              <a:t>Ministarstvo zaštite okoliša i energetike</a:t>
            </a:r>
          </a:p>
        </p:txBody>
      </p:sp>
    </p:spTree>
    <p:extLst>
      <p:ext uri="{BB962C8B-B14F-4D97-AF65-F5344CB8AC3E}">
        <p14:creationId xmlns:p14="http://schemas.microsoft.com/office/powerpoint/2010/main" val="1271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</a:t>
            </a:r>
            <a:r>
              <a:rPr lang="hr-HR" dirty="0" smtClean="0"/>
              <a:t>						</a:t>
            </a:r>
            <a:r>
              <a:rPr lang="hr-HR" dirty="0" smtClean="0"/>
              <a:t>RAZNO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>
            <a:normAutofit/>
          </a:bodyPr>
          <a:lstStyle/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Kompetencije verifikatora-kako ih poboljšati?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Treninzi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Redovita razmjena informacija nadležnog tijela-akreditacijske agencije i verifikacijskog tijela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Upute za kompleksna postrojenja (način prikupljanja i obrade velikog seta podataka)</a:t>
            </a:r>
            <a:endParaRPr lang="hr-BA" sz="2200" dirty="0" smtClean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Kapaciteti verifikacijskih tijela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Sve učestaliji problem, pogotovo u manjim državama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Angažiranje verifikatora akreditiranih u drugim državama (jezične, kulturalne, pravne i financijske barijere)</a:t>
            </a:r>
            <a:endParaRPr lang="hr-BA" sz="2200" dirty="0" smtClean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endParaRPr lang="hr-BA" sz="2600" dirty="0" smtClean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endParaRPr lang="hr-HR" dirty="0" smtClean="0"/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433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hr-BA" sz="2600" dirty="0" smtClean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r>
              <a:rPr lang="hr-HR" dirty="0"/>
              <a:t>	</a:t>
            </a:r>
            <a:r>
              <a:rPr lang="hr-HR" dirty="0" smtClean="0"/>
              <a:t>				</a:t>
            </a:r>
          </a:p>
          <a:p>
            <a:pPr marL="457200" lvl="1" indent="0">
              <a:buNone/>
            </a:pPr>
            <a:r>
              <a:rPr lang="hr-HR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hr-HR" sz="3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		</a:t>
            </a:r>
          </a:p>
          <a:p>
            <a:pPr marL="457200" lvl="1" indent="0">
              <a:buNone/>
            </a:pPr>
            <a:r>
              <a:rPr lang="hr-HR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hr-HR" sz="3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			</a:t>
            </a:r>
            <a:r>
              <a:rPr lang="hr-BA" sz="3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Hvala na pažnji!</a:t>
            </a:r>
            <a:endParaRPr lang="hr-BA" sz="36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Kontakt:</a:t>
            </a:r>
          </a:p>
          <a:p>
            <a:pPr marL="0" indent="0">
              <a:buNone/>
            </a:pPr>
            <a:r>
              <a:rPr lang="hr-HR" sz="1800" dirty="0" smtClean="0">
                <a:hlinkClick r:id="rId3"/>
              </a:rPr>
              <a:t>KLIMA@haop.hr</a:t>
            </a: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>
                <a:hlinkClick r:id="rId4"/>
              </a:rPr>
              <a:t>Martina.mandac@haop.hr</a:t>
            </a: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>
                <a:hlinkClick r:id="rId5"/>
              </a:rPr>
              <a:t>Martina.mandac@mzoe.hr</a:t>
            </a:r>
            <a:endParaRPr lang="hr-HR" sz="1800" dirty="0" smtClean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171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					UVOD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/>
          <a:lstStyle/>
          <a:p>
            <a:r>
              <a:rPr lang="hr-HR" dirty="0" smtClean="0"/>
              <a:t>Uredba 600/2012 nevažeća od 1.siječnja 2019. godine </a:t>
            </a:r>
          </a:p>
          <a:p>
            <a:r>
              <a:rPr lang="hr-HR" dirty="0" smtClean="0"/>
              <a:t>iznimno Uredba 600/2012 primjenjuje se za verifikaciju godišnjih izvješća stakleničkih plinova za 2018. godinu</a:t>
            </a:r>
          </a:p>
          <a:p>
            <a:r>
              <a:rPr lang="hr-HR" dirty="0" smtClean="0"/>
              <a:t>Uredba 2067/2018 primjenjiva od 1. siječnja 2019. godine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43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	ŠTO JE IZMJENJENO U AVR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/>
          <a:lstStyle/>
          <a:p>
            <a:r>
              <a:rPr lang="hr-HR" dirty="0" smtClean="0"/>
              <a:t>Tri kategorije izmjena:</a:t>
            </a:r>
          </a:p>
          <a:p>
            <a:pPr lvl="1"/>
            <a:r>
              <a:rPr lang="hr-HR" dirty="0" smtClean="0"/>
              <a:t>Vezano za uključivanje pravila za verifikaciju Izvješća o referentnim podacima</a:t>
            </a:r>
          </a:p>
          <a:p>
            <a:pPr lvl="1"/>
            <a:r>
              <a:rPr lang="hr-HR" dirty="0" smtClean="0"/>
              <a:t>Izmjene vezane za CORSIA-u (Sustav za neutralizaciju i smanjenje emisija ugljika za međunarodno zrakoplovstvo)</a:t>
            </a:r>
          </a:p>
          <a:p>
            <a:pPr lvl="1"/>
            <a:r>
              <a:rPr lang="hr-HR" dirty="0" smtClean="0"/>
              <a:t>Poboljšanja i pojašnjenja (rezultat rada </a:t>
            </a:r>
            <a:r>
              <a:rPr lang="hr-HR" dirty="0" err="1" smtClean="0"/>
              <a:t>Task</a:t>
            </a:r>
            <a:r>
              <a:rPr lang="hr-HR" dirty="0" smtClean="0"/>
              <a:t> </a:t>
            </a:r>
            <a:r>
              <a:rPr lang="hr-HR" dirty="0" err="1" smtClean="0"/>
              <a:t>Force</a:t>
            </a:r>
            <a:r>
              <a:rPr lang="hr-HR" dirty="0" smtClean="0"/>
              <a:t> A&amp;V)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76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	PRAVILA ZA VERIFIKACIJU </a:t>
            </a:r>
            <a:r>
              <a:rPr lang="hr-HR" dirty="0" smtClean="0"/>
              <a:t>IRP(BDR)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/>
          <a:lstStyle/>
          <a:p>
            <a:r>
              <a:rPr lang="hr-HR" dirty="0" smtClean="0"/>
              <a:t>Područje AVR je prošireno za verifikaciju podataka relevantnih za ažuriranje referentnih vrijednosti i određivanje emisijskih jedinica koje se postrojenjima dodjeljuju besplatno te je opseg akreditacije potrebno proširiti na djelatnost 98 od 1.1.2019.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61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					CORSIA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Novi AVR uzima u obzir CORSIA SARPS (Međunarodne norme i preporučene prakse u području zaštite okoliša –Prilog 16., Svezak IV. Čikaške konvencije)</a:t>
            </a:r>
          </a:p>
          <a:p>
            <a:pPr lvl="1"/>
            <a:r>
              <a:rPr lang="hr-BA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Počevši od 1.siječnja 2019. nakon 6 godina verifikacije potrebno je izmijeniti vodećeg ocjenitelja (pauza u trajanju 3 godine). </a:t>
            </a:r>
          </a:p>
          <a:p>
            <a:pPr marL="457200" lvl="1" indent="0">
              <a:buNone/>
            </a:pPr>
            <a:endParaRPr lang="hr-HR" dirty="0" smtClean="0"/>
          </a:p>
          <a:p>
            <a:r>
              <a:rPr lang="hr-HR" dirty="0" smtClean="0"/>
              <a:t>KGN II.7 –Kompetencije verifikatora </a:t>
            </a:r>
            <a:r>
              <a:rPr lang="hr-HR" dirty="0" smtClean="0"/>
              <a:t>– uputa ažurirana </a:t>
            </a:r>
            <a:r>
              <a:rPr lang="hr-HR" dirty="0" smtClean="0"/>
              <a:t>u skladu sa specifičnim CORSIA zahtjevima</a:t>
            </a:r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08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</a:t>
            </a:r>
            <a:r>
              <a:rPr lang="hr-HR" dirty="0"/>
              <a:t> </a:t>
            </a:r>
            <a:r>
              <a:rPr lang="hr-HR" dirty="0" smtClean="0"/>
              <a:t>  POBOLJŠANJA I POJAŠNJENJA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/>
          <a:lstStyle/>
          <a:p>
            <a:r>
              <a:rPr lang="hr-HR" dirty="0" smtClean="0"/>
              <a:t>AVR dopunjen s pravilima vezano za neusklađenost s MRR ili FAR uredbom</a:t>
            </a:r>
          </a:p>
          <a:p>
            <a:pPr lvl="1"/>
            <a:r>
              <a:rPr lang="hr-BA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Jednak pristup kao što je bio definiran za postupanje s utvrđenim pogreškama i nesukladnostima</a:t>
            </a:r>
          </a:p>
          <a:p>
            <a:pPr lvl="1"/>
            <a:r>
              <a:rPr lang="hr-BA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Razlika u odnosu na ˝stari ˝AVR što je operater dužan o utvrđenim neusklađenostima bez nepotrebne odgode obavijestiti nadležno tijelo</a:t>
            </a:r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hr-HR" dirty="0" smtClean="0"/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31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</a:t>
            </a:r>
            <a:r>
              <a:rPr lang="hr-HR" dirty="0"/>
              <a:t> </a:t>
            </a:r>
            <a:r>
              <a:rPr lang="hr-HR" dirty="0" smtClean="0"/>
              <a:t>  POBOLJŠANJA I POJAŠNJENJA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/>
          <a:lstStyle/>
          <a:p>
            <a:r>
              <a:rPr lang="hr-HR" dirty="0" smtClean="0"/>
              <a:t>Pojednostavljena verifikacija za postrojenja</a:t>
            </a:r>
          </a:p>
          <a:p>
            <a:pPr lvl="1"/>
            <a:r>
              <a:rPr lang="hr-BA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Ukoliko je bilo značajnih izmjena plana praćenja verifikator će obavezno obići lokaciju. Ovo pravilo nije primjenjivo ukoliko je značajna promjena u planu praćenja vezana za standardne vrijednosti faktora izračuna.</a:t>
            </a:r>
          </a:p>
          <a:p>
            <a:pPr lvl="1"/>
            <a:r>
              <a:rPr lang="hr-BA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Uvjeti u kojima je moguće neprovođenje obilaska postrojenja su preneseni iz postojećih uputa u AVR te na taj način imaju zakonsko uporište</a:t>
            </a:r>
            <a:endParaRPr lang="hr-BA" dirty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hr-HR" dirty="0" smtClean="0"/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362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</a:t>
            </a:r>
            <a:r>
              <a:rPr lang="hr-HR" dirty="0"/>
              <a:t> </a:t>
            </a:r>
            <a:r>
              <a:rPr lang="hr-HR" dirty="0" smtClean="0"/>
              <a:t>  POBOLJŠANJA I POJAŠNJENJA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>
            <a:normAutofit fontScale="92500" lnSpcReduction="10000"/>
          </a:bodyPr>
          <a:lstStyle/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hr-BA" sz="26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Promjene u člancima vezano za razmjenu informacija između nadležnog tijela, nacionalnog akreditacijskog tijela i verifikatora</a:t>
            </a:r>
          </a:p>
          <a:p>
            <a:pPr lvl="1" eaLnBrk="0" fontAlgn="base" hangingPunct="0">
              <a:spcAft>
                <a:spcPct val="0"/>
              </a:spcAft>
              <a:buFont typeface="Symbol" panose="05050102010706020507" pitchFamily="18" charset="2"/>
              <a:buChar char=""/>
            </a:pP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Čl.61. Prigovori – nacionalno akreditacijsko tijelo se mora očitovati na prigovor u roku </a:t>
            </a: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tri 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mjeseca od zaprimanja prigovora</a:t>
            </a:r>
          </a:p>
          <a:p>
            <a:pPr lvl="1" eaLnBrk="0" fontAlgn="base" hangingPunct="0">
              <a:spcAft>
                <a:spcPct val="0"/>
              </a:spcAft>
              <a:buFont typeface="Symbol" panose="05050102010706020507" pitchFamily="18" charset="2"/>
              <a:buChar char="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Čl.71. 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1.– izmjene u akreditacijskom radnom programu moraju se dojaviti nadležnom tijelu do 31. siječnja tekuće godine. </a:t>
            </a:r>
          </a:p>
          <a:p>
            <a:pPr lvl="1" eaLnBrk="0" fontAlgn="base" hangingPunct="0">
              <a:spcAft>
                <a:spcPct val="0"/>
              </a:spcAft>
              <a:buFont typeface="Symbol" panose="05050102010706020507" pitchFamily="18" charset="2"/>
              <a:buChar char=""/>
            </a:pP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čl-.</a:t>
            </a: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71.3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. f. – </a:t>
            </a: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NAB u 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izvješću o upravljanju </a:t>
            </a: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mora navesti 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i postupanja provedena temeljem informacija dobivenih od nadležnog tijela</a:t>
            </a:r>
          </a:p>
          <a:p>
            <a:pPr lvl="1" eaLnBrk="0" fontAlgn="base" hangingPunct="0">
              <a:spcAft>
                <a:spcPct val="0"/>
              </a:spcAft>
              <a:buFont typeface="Symbol" panose="05050102010706020507" pitchFamily="18" charset="2"/>
              <a:buChar char="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Čl.77. 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1. c- Obavijesti verifikatora -  mora sadržavati i podatke o verifikacijskom timu i opsegu za koji su akreditirani s obzirom u koje postrojenje odlaze</a:t>
            </a:r>
          </a:p>
          <a:p>
            <a:pPr lvl="1">
              <a:buFont typeface="Symbol" panose="05050102010706020507" pitchFamily="18" charset="2"/>
              <a:buChar char=""/>
            </a:pPr>
            <a:endParaRPr lang="hr-HR" dirty="0" smtClean="0"/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61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576064"/>
          </a:xfrm>
        </p:spPr>
        <p:txBody>
          <a:bodyPr>
            <a:normAutofit/>
          </a:bodyPr>
          <a:lstStyle/>
          <a:p>
            <a:r>
              <a:rPr lang="hr-HR" dirty="0" smtClean="0"/>
              <a:t>			</a:t>
            </a:r>
            <a:r>
              <a:rPr lang="hr-HR" dirty="0"/>
              <a:t> </a:t>
            </a:r>
            <a:r>
              <a:rPr lang="hr-HR" dirty="0" smtClean="0"/>
              <a:t>  BUDUĆE PROMJENE U AVR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680520"/>
          </a:xfrm>
        </p:spPr>
        <p:txBody>
          <a:bodyPr>
            <a:normAutofit/>
          </a:bodyPr>
          <a:lstStyle/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Verifikacija </a:t>
            </a: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izvješća </a:t>
            </a: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o </a:t>
            </a: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razini </a:t>
            </a: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aktivnosti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S</a:t>
            </a: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ličan pristup kao i za verifikaciju IRP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Specifična pravila za neprovođenje obilaska postrojenja</a:t>
            </a:r>
          </a:p>
          <a:p>
            <a:pPr lvl="1" indent="-342900" eaLnBrk="0" fontAlgn="base" hangingPunct="0">
              <a:spcAft>
                <a:spcPct val="0"/>
              </a:spcAft>
              <a:buFont typeface="Symbol" panose="05050102010706020507" pitchFamily="18" charset="2"/>
              <a:buChar char="-"/>
            </a:pP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Od 2021. godine 2 izvješća će biti potrebno verificirati </a:t>
            </a:r>
            <a:r>
              <a:rPr lang="hr-BA" sz="22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do kraja ožujka </a:t>
            </a:r>
            <a:r>
              <a:rPr lang="hr-BA" sz="2200" dirty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– utjecaj na kapacitet verifikatora</a:t>
            </a:r>
          </a:p>
          <a:p>
            <a:pPr marL="400050" lvl="1" indent="0" eaLnBrk="0" fontAlgn="base" hangingPunct="0">
              <a:spcAft>
                <a:spcPct val="0"/>
              </a:spcAft>
              <a:buNone/>
            </a:pPr>
            <a:endParaRPr lang="hr-BA" sz="2200" dirty="0" smtClean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r>
              <a:rPr lang="hr-BA" sz="2600" dirty="0" smtClean="0">
                <a:solidFill>
                  <a:prstClr val="black"/>
                </a:solidFill>
                <a:latin typeface="Century Gothic" panose="020B0502020202020204" pitchFamily="34" charset="0"/>
                <a:cs typeface="Segoe UI" panose="020B0502040204020203" pitchFamily="34" charset="0"/>
              </a:rPr>
              <a:t>Rotacija verifikatora kao pravilo prilikom verifikacije u postrojenjima? </a:t>
            </a:r>
          </a:p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endParaRPr lang="hr-BA" sz="2600" dirty="0" smtClean="0">
              <a:solidFill>
                <a:prstClr val="black"/>
              </a:solidFill>
              <a:latin typeface="Century Gothic" panose="020B0502020202020204" pitchFamily="34" charset="0"/>
              <a:cs typeface="Segoe UI" panose="020B0502040204020203" pitchFamily="34" charset="0"/>
            </a:endParaRPr>
          </a:p>
          <a:p>
            <a:pPr marL="228600" lvl="0" indent="-228600" eaLnBrk="0" fontAlgn="base" hangingPunct="0">
              <a:spcAft>
                <a:spcPct val="0"/>
              </a:spcAft>
              <a:buFont typeface="Arial" charset="0"/>
              <a:buChar char="•"/>
            </a:pPr>
            <a:endParaRPr lang="hr-HR" dirty="0" smtClean="0"/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hr-BA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BA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37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14050</TotalTime>
  <Words>517</Words>
  <Application>Microsoft Office PowerPoint</Application>
  <PresentationFormat>On-screen Show (4:3)</PresentationFormat>
  <Paragraphs>95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Bell MT</vt:lpstr>
      <vt:lpstr>Calibri</vt:lpstr>
      <vt:lpstr>Century Gothic</vt:lpstr>
      <vt:lpstr>Latha</vt:lpstr>
      <vt:lpstr>Segoe UI</vt:lpstr>
      <vt:lpstr>Symbol</vt:lpstr>
      <vt:lpstr>Office Theme</vt:lpstr>
      <vt:lpstr>5. VERIFIKACIJSKI FORUM Zagreb, 19.12.2019. </vt:lpstr>
      <vt:lpstr>        UVOD</vt:lpstr>
      <vt:lpstr>    ŠTO JE IZMJENJENO U AVR</vt:lpstr>
      <vt:lpstr>    PRAVILA ZA VERIFIKACIJU IRP(BDR)</vt:lpstr>
      <vt:lpstr>        CORSIA</vt:lpstr>
      <vt:lpstr>      POBOLJŠANJA I POJAŠNJENJA</vt:lpstr>
      <vt:lpstr>      POBOLJŠANJA I POJAŠNJENJA</vt:lpstr>
      <vt:lpstr>      POBOLJŠANJA I POJAŠNJENJA</vt:lpstr>
      <vt:lpstr>      BUDUĆE PROMJENE U AVR</vt:lpstr>
      <vt:lpstr>        RAZNO</vt:lpstr>
      <vt:lpstr>PowerPoint Presentation</vt:lpstr>
    </vt:vector>
  </TitlesOfParts>
  <Company>XXX 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Martina Mandac</cp:lastModifiedBy>
  <cp:revision>725</cp:revision>
  <cp:lastPrinted>2019-12-18T09:39:21Z</cp:lastPrinted>
  <dcterms:created xsi:type="dcterms:W3CDTF">2013-01-07T15:03:34Z</dcterms:created>
  <dcterms:modified xsi:type="dcterms:W3CDTF">2019-12-18T09:46:04Z</dcterms:modified>
</cp:coreProperties>
</file>