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76" r:id="rId4"/>
    <p:sldId id="273" r:id="rId5"/>
    <p:sldId id="274" r:id="rId6"/>
    <p:sldId id="275" r:id="rId7"/>
    <p:sldId id="272" r:id="rId8"/>
    <p:sldId id="258" r:id="rId9"/>
    <p:sldId id="286" r:id="rId10"/>
    <p:sldId id="287" r:id="rId11"/>
    <p:sldId id="292" r:id="rId12"/>
    <p:sldId id="261" r:id="rId13"/>
    <p:sldId id="263" r:id="rId14"/>
    <p:sldId id="260" r:id="rId15"/>
    <p:sldId id="282" r:id="rId16"/>
    <p:sldId id="283" r:id="rId17"/>
    <p:sldId id="288" r:id="rId18"/>
    <p:sldId id="290" r:id="rId19"/>
    <p:sldId id="293" r:id="rId20"/>
    <p:sldId id="270" r:id="rId21"/>
    <p:sldId id="294" r:id="rId22"/>
    <p:sldId id="291" r:id="rId23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ZO kapitala" panose="02000600000000020004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3300"/>
    <a:srgbClr val="C0C0C0"/>
    <a:srgbClr val="CCCC00"/>
    <a:srgbClr val="DDDDDD"/>
    <a:srgbClr val="CCFFCC"/>
    <a:srgbClr val="CC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14" autoAdjust="0"/>
    <p:restoredTop sz="94675" autoAdjust="0"/>
  </p:normalViewPr>
  <p:slideViewPr>
    <p:cSldViewPr>
      <p:cViewPr>
        <p:scale>
          <a:sx n="75" d="100"/>
          <a:sy n="75" d="100"/>
        </p:scale>
        <p:origin x="728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A46C8547-12EA-41C7-A05A-67E7A97CD21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6678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92D3C999-FD6A-4FFC-AA34-567D8C53312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0385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sr-Latn-RS" smtClean="0">
                <a:latin typeface="Arial" panose="020B0604020202020204" pitchFamily="34" charset="0"/>
              </a:rPr>
              <a:t>Otvoreni računi u yahoou kako bi se mogli registrirat u ECASu kako bi dobili user name i password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fld id="{DE20D30B-D0BA-4A77-9A7A-6F60D05481E6}" type="slidenum">
              <a:rPr lang="hr-HR" altLang="sr-Latn-RS" sz="1200">
                <a:latin typeface="Arial" panose="020B0604020202020204" pitchFamily="34" charset="0"/>
              </a:rPr>
              <a:pPr eaLnBrk="1" hangingPunct="1"/>
              <a:t>9</a:t>
            </a:fld>
            <a:endParaRPr lang="hr-HR" altLang="sr-Latn-R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6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r-HR" altLang="sr-Latn-RS" smtClean="0">
                <a:latin typeface="Arial" panose="020B0604020202020204" pitchFamily="34" charset="0"/>
              </a:rPr>
              <a:t>Otvoreni računi u yahoou kako bi se mogli registrirat u ECASu kako bi dobili user name i password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fld id="{22FE977C-E852-463D-BC09-465B3E0B064A}" type="slidenum">
              <a:rPr lang="hr-HR" altLang="sr-Latn-RS" sz="1200">
                <a:latin typeface="Arial" panose="020B0604020202020204" pitchFamily="34" charset="0"/>
              </a:rPr>
              <a:pPr eaLnBrk="1" hangingPunct="1"/>
              <a:t>10</a:t>
            </a:fld>
            <a:endParaRPr lang="hr-HR" altLang="sr-Latn-R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4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59746"/>
            <a:ext cx="9144000" cy="5198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-1984"/>
            <a:ext cx="3271362" cy="165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0507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1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85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ZO kapitala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acceptance.ec.europa.eu/eucr-acc/HR/index.x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o.hr/lgs.axd?t=16&amp;id=469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zo.hr/FA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clima/policies/ets/registry/index_en.htm" TargetMode="External"/><Relationship Id="rId2" Type="http://schemas.openxmlformats.org/officeDocument/2006/relationships/hyperlink" Target="http://ec.europa.eu/clima/policies/ets/index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zo.hr/RegistarUnij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c.europa.eu/clima/policies/ets/registry/links_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login?loginRequestId=ECAS_LR-1674782-fWFkq7U2ZoqsBBl2r7H8YWp6Yvw4TmizIC6zOOZizM2LG9cbZkEWxCLu0gyn9q0O6wjJKZsd7ImH1I7Qu8Z4r9W-zGb7phj4Ee1gojLyntt6o8-zHUZpFH0dmmcWQxELXQannXlia3oGoxedQoxnDu28nn&amp;useStrongSms=true" TargetMode="External"/><Relationship Id="rId2" Type="http://schemas.openxmlformats.org/officeDocument/2006/relationships/hyperlink" Target="https://webgate.acceptance.ec.europa.eu/eucr-acc/HR/index.x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o.hr/KorisniLinkovi0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siteadmin.azo.hr/Anketa0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3"/>
          <p:cNvSpPr txBox="1">
            <a:spLocks noChangeArrowheads="1"/>
          </p:cNvSpPr>
          <p:nvPr/>
        </p:nvSpPr>
        <p:spPr bwMode="auto">
          <a:xfrm>
            <a:off x="611560" y="1988840"/>
            <a:ext cx="7848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hr-HR" altLang="sr-Latn-R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hr-HR" altLang="sr-Latn-RS" sz="1400" b="1" dirty="0">
                <a:latin typeface="Arial" panose="020B0604020202020204" pitchFamily="34" charset="0"/>
                <a:cs typeface="Arial" panose="020B0604020202020204" pitchFamily="34" charset="0"/>
              </a:rPr>
              <a:t>RADIONICA ZA OVLAŠTENE PREDSTAVNIKE RAČUNA REGISTRA UNIJE </a:t>
            </a:r>
          </a:p>
          <a:p>
            <a:pPr algn="ctr" eaLnBrk="1" hangingPunct="1">
              <a:lnSpc>
                <a:spcPct val="90000"/>
              </a:lnSpc>
            </a:pPr>
            <a:endParaRPr lang="hr-HR" alt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hr-HR" alt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hr-HR" alt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endParaRPr lang="hr-HR" altLang="sr-Latn-R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hr-HR" altLang="sr-Latn-RS" sz="2800" b="1" dirty="0">
                <a:latin typeface="Arial" panose="020B0604020202020204" pitchFamily="34" charset="0"/>
                <a:cs typeface="Arial" panose="020B0604020202020204" pitchFamily="34" charset="0"/>
              </a:rPr>
              <a:t>„Korištenje aplikacije Registra Unije ”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hr-HR" altLang="sr-Latn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hr-HR" altLang="sr-Latn-RS" sz="1600" b="1" dirty="0">
                <a:latin typeface="Arial" panose="020B0604020202020204" pitchFamily="34" charset="0"/>
                <a:cs typeface="Arial" panose="020B0604020202020204" pitchFamily="34" charset="0"/>
              </a:rPr>
              <a:t>Zagreb (HGK), 20. i 21.11.2013</a:t>
            </a:r>
          </a:p>
          <a:p>
            <a:pPr eaLnBrk="1" hangingPunct="1">
              <a:lnSpc>
                <a:spcPct val="90000"/>
              </a:lnSpc>
            </a:pPr>
            <a:endParaRPr lang="hr-HR" altLang="sr-Latn-R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altLang="sr-Latn-RS" sz="14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0075" y="273050"/>
            <a:ext cx="8543925" cy="727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Program </a:t>
            </a:r>
            <a:r>
              <a:rPr lang="hr-HR" sz="18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radionice</a:t>
            </a:r>
            <a:br>
              <a:rPr lang="hr-HR" sz="18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endParaRPr lang="hr-HR" sz="18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757237" y="1196752"/>
            <a:ext cx="8229600" cy="507365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Vježba 4. Transakcija prijenosa emisijskih jedinica s jednog računa na drugi</a:t>
            </a: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4.1. transakcija na zadan račun s TAL</a:t>
            </a: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4.2. transakcija na susjedov račun s TAL</a:t>
            </a:r>
          </a:p>
          <a:p>
            <a:pPr eaLnBrk="1" hangingPunct="1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Transakciju pokreće AR1, transakciju potvrđuje ili AAR ili AR2</a:t>
            </a:r>
          </a:p>
          <a:p>
            <a:pPr eaLnBrk="1" hangingPunct="1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Vježba 5. Transakcija prijenosa emisijskih jedinica u svrhu ispunjavanja obveza</a:t>
            </a:r>
          </a:p>
          <a:p>
            <a:pPr eaLnBrk="1" hangingPunct="1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endParaRPr lang="hr-HR" altLang="sr-Latn-RS" sz="14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23529" y="274638"/>
            <a:ext cx="8820472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Trening</a:t>
            </a:r>
            <a:b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r>
              <a:rPr lang="hr-HR" sz="18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20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. i 21.11.2013.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12291" name="Picture 2" descr="C:\Users\Berni\Desktop\ENV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761" y="3356992"/>
            <a:ext cx="8229600" cy="272573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1338263"/>
            <a:ext cx="822960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 eaLnBrk="0" hangingPunct="0">
              <a:defRPr/>
            </a:pPr>
            <a:r>
              <a:rPr lang="hr-HR" altLang="sr-Latn-RS" sz="1400" kern="0" dirty="0">
                <a:latin typeface="Verdana" pitchFamily="34" charset="0"/>
              </a:rPr>
              <a:t>Trening u </a:t>
            </a:r>
            <a:r>
              <a:rPr lang="hr-HR" altLang="sr-Latn-RS" sz="1400" i="1" kern="0" dirty="0">
                <a:latin typeface="Verdana" pitchFamily="34" charset="0"/>
              </a:rPr>
              <a:t>Acceptance Environment </a:t>
            </a:r>
          </a:p>
          <a:p>
            <a:pPr marL="457200" indent="-457200" eaLnBrk="0" hangingPunct="0">
              <a:defRPr/>
            </a:pPr>
            <a:r>
              <a:rPr lang="hr-HR" altLang="sr-Latn-RS" sz="1400" kern="0" dirty="0">
                <a:latin typeface="Verdana" pitchFamily="34" charset="0"/>
                <a:hlinkClick r:id="rId3"/>
              </a:rPr>
              <a:t>https://webgate.acceptance.ec.europa.eu/eucr-acc/HR/index.xhtml</a:t>
            </a:r>
            <a:endParaRPr lang="hr-HR" altLang="sr-Latn-RS" sz="1400" kern="0" dirty="0">
              <a:latin typeface="Verdana" pitchFamily="34" charset="0"/>
            </a:endParaRPr>
          </a:p>
          <a:p>
            <a:pPr marL="457200" indent="-457200" eaLnBrk="0" hangingPunct="0">
              <a:defRPr/>
            </a:pPr>
            <a:endParaRPr lang="hr-HR" altLang="sr-Latn-RS" sz="1400" kern="0" dirty="0">
              <a:latin typeface="Verdana" pitchFamily="34" charset="0"/>
            </a:endParaRPr>
          </a:p>
          <a:p>
            <a:pPr marL="342900" indent="-342900" eaLnBrk="0" hangingPunct="0">
              <a:buFontTx/>
              <a:buChar char="•"/>
              <a:defRPr/>
            </a:pPr>
            <a:r>
              <a:rPr lang="hr-HR" altLang="sr-Latn-RS" sz="1400" kern="0" dirty="0">
                <a:latin typeface="Verdana" pitchFamily="34" charset="0"/>
              </a:rPr>
              <a:t>Otvoreni računi samo u svrhu treninga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hr-HR" altLang="sr-Latn-RS" sz="1400" kern="0" dirty="0">
                <a:latin typeface="Verdana" pitchFamily="34" charset="0"/>
              </a:rPr>
              <a:t>Svi računi će biti poništeni nakon radionice</a:t>
            </a:r>
          </a:p>
          <a:p>
            <a:pPr marL="342900" indent="-342900" eaLnBrk="0" hangingPunct="0">
              <a:buFontTx/>
              <a:buChar char="•"/>
              <a:defRPr/>
            </a:pPr>
            <a:r>
              <a:rPr lang="hr-HR" altLang="sr-Latn-RS" sz="1400" kern="0" dirty="0">
                <a:latin typeface="Verdana" pitchFamily="34" charset="0"/>
              </a:rPr>
              <a:t>Odgoda od 26h ili 7 dana </a:t>
            </a:r>
            <a:r>
              <a:rPr lang="hr-HR" altLang="sr-Latn-RS" sz="1400" i="1" kern="0" dirty="0">
                <a:latin typeface="Verdana" pitchFamily="34" charset="0"/>
              </a:rPr>
              <a:t>Produkcijskom okruženju </a:t>
            </a:r>
            <a:r>
              <a:rPr lang="hr-HR" altLang="sr-Latn-RS" sz="1400" kern="0" dirty="0">
                <a:latin typeface="Verdana" pitchFamily="34" charset="0"/>
              </a:rPr>
              <a:t>nije jednako kao u </a:t>
            </a:r>
            <a:r>
              <a:rPr lang="hr-HR" altLang="sr-Latn-RS" sz="1400" i="1" kern="0" dirty="0">
                <a:latin typeface="Verdana" pitchFamily="34" charset="0"/>
              </a:rPr>
              <a:t>Acceptance Environment</a:t>
            </a:r>
          </a:p>
          <a:p>
            <a:pPr marL="342900" indent="-342900" eaLnBrk="0" hangingPunct="0">
              <a:buFontTx/>
              <a:buChar char="•"/>
              <a:defRPr/>
            </a:pPr>
            <a:endParaRPr lang="hr-HR" altLang="sr-Latn-RS" sz="1400" i="1" kern="0" dirty="0"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611560" y="1052513"/>
            <a:ext cx="7618040" cy="5073650"/>
          </a:xfrm>
          <a:prstGeom prst="rect">
            <a:avLst/>
          </a:prstGeom>
        </p:spPr>
        <p:txBody>
          <a:bodyPr anchor="ctr"/>
          <a:lstStyle/>
          <a:p>
            <a:r>
              <a:rPr lang="hr-HR" altLang="sr-Latn-RS" sz="1400" dirty="0" smtClean="0">
                <a:latin typeface="Verdana" panose="020B0604030504040204" pitchFamily="34" charset="0"/>
              </a:rPr>
              <a:t>NAT tablica</a:t>
            </a: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(ne sadrži podatke o postrojenjima koja su isključena iz sustava trgovanja i o postrojenjima koji proizvode električnu energiju) 12.11.2013. poslano na odobrenje u EK</a:t>
            </a:r>
          </a:p>
          <a:p>
            <a:endParaRPr lang="hr-HR" altLang="sr-Latn-R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Nakon što EK odobri NAT tablicu, ista će se korigirati s umanjenim iznosima besplatnih jedinica za ona postrojenja koja su tijekom 2012. godine radila smanjenim kapacitetom </a:t>
            </a:r>
          </a:p>
          <a:p>
            <a:endParaRPr lang="hr-HR" altLang="sr-Latn-R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r-HR" altLang="sr-Latn-RS" sz="1400" dirty="0" smtClean="0">
                <a:latin typeface="Verdana" panose="020B0604030504040204" pitchFamily="34" charset="0"/>
              </a:rPr>
              <a:t>55 postrojenja u NAT tablici </a:t>
            </a:r>
          </a:p>
          <a:p>
            <a:r>
              <a:rPr lang="hr-HR" altLang="sr-Latn-RS" sz="1400" dirty="0" smtClean="0">
                <a:latin typeface="Verdana" panose="020B0604030504040204" pitchFamily="34" charset="0"/>
              </a:rPr>
              <a:t>42 računa otvoreno</a:t>
            </a:r>
          </a:p>
          <a:p>
            <a:pPr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1521" y="274638"/>
            <a:ext cx="889248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Otvoreni računi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611560" y="1052513"/>
            <a:ext cx="7618040" cy="5073650"/>
          </a:xfrm>
          <a:prstGeom prst="rect">
            <a:avLst/>
          </a:prstGeom>
        </p:spPr>
        <p:txBody>
          <a:bodyPr anchor="ctr"/>
          <a:lstStyle/>
          <a:p>
            <a:r>
              <a:rPr lang="hr-HR" altLang="sr-Latn-RS" sz="1400" dirty="0" smtClean="0">
                <a:latin typeface="Verdana" panose="020B0604030504040204" pitchFamily="34" charset="0"/>
              </a:rPr>
              <a:t>19 postrojenja nije platilo naknadu (više na AZO webu </a:t>
            </a:r>
            <a:r>
              <a:rPr lang="hr-HR" altLang="sr-Latn-RS" sz="1400" dirty="0" smtClean="0">
                <a:latin typeface="Verdana" panose="020B0604030504040204" pitchFamily="34" charset="0"/>
                <a:hlinkClick r:id="rId2"/>
              </a:rPr>
              <a:t>http://www.azo.hr/lgs.axd?t=16&amp;id=4691</a:t>
            </a:r>
            <a:r>
              <a:rPr lang="hr-HR" altLang="sr-Latn-RS" sz="1400" dirty="0" smtClean="0">
                <a:latin typeface="Verdana" panose="020B0604030504040204" pitchFamily="34" charset="0"/>
              </a:rPr>
              <a:t>) nisu im dostavljeni upisni kodovi i ne mogu koristiti račun. Upisni kod AZO dostavlja nakon uplate naknade.</a:t>
            </a:r>
          </a:p>
          <a:p>
            <a:r>
              <a:rPr lang="hr-HR" altLang="sr-Latn-RS" sz="1400" dirty="0" smtClean="0">
                <a:latin typeface="Verdana" panose="020B0604030504040204" pitchFamily="34" charset="0"/>
              </a:rPr>
              <a:t>Neotvoreni računi:</a:t>
            </a:r>
          </a:p>
          <a:p>
            <a:pPr lvl="1"/>
            <a:r>
              <a:rPr lang="hr-HR" altLang="sr-Latn-RS" sz="1400" dirty="0" smtClean="0">
                <a:latin typeface="Verdana" panose="020B0604030504040204" pitchFamily="34" charset="0"/>
              </a:rPr>
              <a:t> jer nije unesen </a:t>
            </a:r>
            <a:r>
              <a:rPr lang="hr-HR" altLang="sr-Latn-RS" sz="1400" dirty="0" err="1" smtClean="0">
                <a:latin typeface="Verdana" panose="020B0604030504040204" pitchFamily="34" charset="0"/>
              </a:rPr>
              <a:t>URIDi</a:t>
            </a:r>
            <a:r>
              <a:rPr lang="hr-HR" altLang="sr-Latn-RS" sz="1400" dirty="0" smtClean="0">
                <a:latin typeface="Verdana" panose="020B0604030504040204" pitchFamily="34" charset="0"/>
              </a:rPr>
              <a:t> od minimalno 2 AR</a:t>
            </a:r>
          </a:p>
          <a:p>
            <a:pPr lvl="1"/>
            <a:r>
              <a:rPr lang="hr-HR" altLang="sr-Latn-RS" sz="1400" dirty="0" smtClean="0">
                <a:latin typeface="Verdana" panose="020B0604030504040204" pitchFamily="34" charset="0"/>
              </a:rPr>
              <a:t>zbog nepotpune dokumentacije</a:t>
            </a:r>
          </a:p>
          <a:p>
            <a:endParaRPr lang="hr-HR" altLang="sr-Latn-RS" sz="1400" dirty="0" smtClean="0">
              <a:latin typeface="Verdana" panose="020B0604030504040204" pitchFamily="34" charset="0"/>
            </a:endParaRPr>
          </a:p>
          <a:p>
            <a:endParaRPr lang="hr-HR" altLang="sr-Latn-RS" sz="1400" dirty="0" smtClean="0">
              <a:latin typeface="Verdana" panose="020B0604030504040204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1521" y="274638"/>
            <a:ext cx="889248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Ostalo o računima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0075" y="273050"/>
            <a:ext cx="8543925" cy="727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Proces </a:t>
            </a:r>
            <a:r>
              <a:rPr lang="hr-HR" sz="18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transakcije i sigurnost</a:t>
            </a:r>
            <a:br>
              <a:rPr lang="hr-HR" sz="18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endParaRPr lang="hr-HR" sz="18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23850" y="1979613"/>
            <a:ext cx="6119813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Radnim danom, pon- pet 10:00 -16:00 CET</a:t>
            </a:r>
          </a:p>
          <a:p>
            <a:pPr eaLnBrk="1" hangingPunct="1"/>
            <a:endParaRPr lang="hr-HR" altLang="sr-Latn-R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Prekid prijenosa 2 sata prije isteka odgode od 26h</a:t>
            </a:r>
          </a:p>
          <a:p>
            <a:pPr eaLnBrk="1" hangingPunct="1"/>
            <a:endParaRPr lang="hr-HR" altLang="sr-Latn-R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Predstavnici koriste dvostruki sustav autentičnosti</a:t>
            </a:r>
          </a:p>
          <a:p>
            <a:pPr eaLnBrk="1" hangingPunct="1"/>
            <a:endParaRPr lang="hr-HR" altLang="sr-Latn-R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 4 očiju: korištenje AAR kod iniciranog procesa za odobravanje pokrenutog prijenosa jedinica s jednog računa na drugi</a:t>
            </a:r>
          </a:p>
          <a:p>
            <a:pPr eaLnBrk="1" hangingPunct="1"/>
            <a:endParaRPr lang="hr-HR" altLang="sr-Latn-R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hr-HR" altLang="sr-Latn-R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OSIM</a:t>
            </a:r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Predaja (surrendering), zamjena (exchange), brisanje (deletition) i poništenje (cancelation) jedinica</a:t>
            </a:r>
          </a:p>
          <a:p>
            <a:pPr eaLnBrk="1" hangingPunct="1"/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AKO NEMA AAR ONDA AR2 MORA POTVRDITI TRANSAKCIJU</a:t>
            </a:r>
          </a:p>
          <a:p>
            <a:pPr eaLnBrk="1" hangingPunct="1"/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9513" y="274638"/>
            <a:ext cx="8964488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Transakcije i odgoda </a:t>
            </a:r>
            <a:r>
              <a:rPr lang="hr-HR" sz="18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26h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1000125" y="3714750"/>
            <a:ext cx="714375" cy="2143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539552" y="1412775"/>
            <a:ext cx="7920236" cy="444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primjer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četvrtak 12.12.2013. Transakcija inicirana u 11h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Dovršenje prijenosa nakon 26h petak 13.12.2013. u 13h</a:t>
            </a:r>
          </a:p>
          <a:p>
            <a:pPr eaLnBrk="1" hangingPunct="1"/>
            <a:endParaRPr lang="hr-HR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primjer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petak 13.12.2013. Transakcija inicirana u 11h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Dovršenje prijenosa nakon 26h ponedjeljak 16.12.2013. u 13h</a:t>
            </a:r>
          </a:p>
          <a:p>
            <a:pPr eaLnBrk="1" hangingPunct="1"/>
            <a:endParaRPr lang="hr-HR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 primjer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petak 13.12.2013. Transakcija inicirana u 17h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Pokretanje transakcije u ponedjeljak 16.12.2013. u 10h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Dovršenje prijenosa nakon 26h utorak 17.12.2012. u 12h</a:t>
            </a:r>
          </a:p>
          <a:p>
            <a:pPr eaLnBrk="1" hangingPunct="1"/>
            <a:endParaRPr lang="hr-HR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 primjer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četvrtak 31.10.2013. Transakcija inicirana u 18h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Pokretanje transakcije u ponedjeljak 4.11.2013. u 10h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Dovršenje prijenosa nakon 26h utorak 5.11.2013. u 12h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9389" y="274638"/>
            <a:ext cx="8964612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Računi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7411" name="Oval 5"/>
          <p:cNvSpPr>
            <a:spLocks noChangeArrowheads="1"/>
          </p:cNvSpPr>
          <p:nvPr/>
        </p:nvSpPr>
        <p:spPr bwMode="auto">
          <a:xfrm>
            <a:off x="1000125" y="3714750"/>
            <a:ext cx="714375" cy="2143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11560" y="1124744"/>
            <a:ext cx="82804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hr-HR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hr-HR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hr-HR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račun </a:t>
            </a:r>
            <a:r>
              <a:rPr lang="hr-HR" altLang="sr-Latn-R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hr-HR" altLang="sr-Latn-R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 </a:t>
            </a:r>
            <a:r>
              <a:rPr lang="hr-HR" altLang="sr-Latn-R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hr-HR" altLang="sr-Latn-RS" sz="1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TAL </a:t>
            </a:r>
            <a:r>
              <a:rPr lang="hr-HR" altLang="sr-Latn-R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eaLnBrk="1" hangingPunct="1"/>
            <a:r>
              <a:rPr lang="pl-PL" altLang="sr-Latn-R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OHA 		Odgoda 26h 	Samo predaja 	</a:t>
            </a:r>
          </a:p>
          <a:p>
            <a:pPr eaLnBrk="1" hangingPunct="1"/>
            <a:r>
              <a:rPr lang="hr-HR" altLang="sr-Latn-R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AOHA 		Odgoda 26h 	Samo predaja 	</a:t>
            </a:r>
          </a:p>
          <a:p>
            <a:pPr eaLnBrk="1" hangingPunct="1"/>
            <a:r>
              <a:rPr lang="hr-HR" altLang="sr-Latn-R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 		Odgoda 26h 	- 	</a:t>
            </a:r>
          </a:p>
          <a:p>
            <a:pPr eaLnBrk="1" hangingPunct="1"/>
            <a:r>
              <a:rPr lang="pl-PL" altLang="sr-Latn-RS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 		Bez odgode 	Odgoda 26h (potvrda AAR) 	</a:t>
            </a:r>
            <a:endParaRPr lang="pl-PL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hr-HR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hr-HR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endParaRPr lang="hr-HR" altLang="sr-Latn-R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OHA- račun operatera postrojenja (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Operator holding account) 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AOHA- račun operatora zrakoplova (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Aircraft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operator holding account) </a:t>
            </a:r>
          </a:p>
          <a:p>
            <a:pPr eaLnBrk="1" hangingPunct="1"/>
            <a:r>
              <a:rPr lang="en-US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PHA- </a:t>
            </a:r>
            <a:r>
              <a:rPr lang="en-US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osobni</a:t>
            </a:r>
            <a:r>
              <a:rPr lang="en-US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račun</a:t>
            </a:r>
            <a:r>
              <a:rPr lang="en-US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eng.</a:t>
            </a:r>
            <a:r>
              <a:rPr lang="en-US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 holding account) 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TA- račun za trgovanje (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Trading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account) 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TAL- popis provjerenih računa ( 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Trusted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account list) 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AAR- dodatni ovlašteni predstavnik (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Additional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authorised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representative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AR- ovlašteni predstavnik (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Authorised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altLang="sr-Latn-RS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representative</a:t>
            </a:r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eaLnBrk="1" hangingPunct="1"/>
            <a:r>
              <a:rPr lang="hr-HR" altLang="sr-Latn-RS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0" y="1052513"/>
            <a:ext cx="8229600" cy="5073650"/>
          </a:xfrm>
          <a:prstGeom prst="rect">
            <a:avLst/>
          </a:prstGeom>
        </p:spPr>
        <p:txBody>
          <a:bodyPr anchor="ctr"/>
          <a:lstStyle/>
          <a:p>
            <a:pPr marL="0" indent="0">
              <a:buFontTx/>
              <a:buNone/>
            </a:pPr>
            <a:endParaRPr lang="hr-HR" altLang="sr-Latn-RS" sz="200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hr-HR" altLang="sr-Latn-RS" sz="2000" smtClean="0">
              <a:latin typeface="Verdana" panose="020B0604030504040204" pitchFamily="34" charset="0"/>
            </a:endParaRPr>
          </a:p>
          <a:p>
            <a:pPr marL="0" indent="0">
              <a:buFontTx/>
              <a:buNone/>
            </a:pPr>
            <a:endParaRPr lang="hr-HR" altLang="sr-Latn-RS" sz="2000" smtClean="0">
              <a:latin typeface="Verdana" panose="020B0604030504040204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Rokovi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2988" y="2205038"/>
          <a:ext cx="6096000" cy="237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046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Aktivnost</a:t>
                      </a:r>
                      <a:endParaRPr lang="hr-HR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400" b="1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rok</a:t>
                      </a:r>
                      <a:endParaRPr lang="hr-HR" sz="1400" b="1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66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40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Alokacija</a:t>
                      </a:r>
                      <a:endParaRPr lang="hr-HR" sz="14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? (</a:t>
                      </a:r>
                      <a:r>
                        <a:rPr lang="hr-HR" sz="1400" b="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MZOIP</a:t>
                      </a:r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, </a:t>
                      </a:r>
                      <a:r>
                        <a:rPr lang="hr-HR" sz="1400" b="0" kern="1200" dirty="0" err="1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EK</a:t>
                      </a:r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hr-H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956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Unos godišnjih verificiranih emisija (verifikator)</a:t>
                      </a:r>
                      <a:endParaRPr lang="hr-HR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31.3.2014.</a:t>
                      </a:r>
                      <a:endParaRPr lang="hr-H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956">
                <a:tc>
                  <a:txBody>
                    <a:bodyPr/>
                    <a:lstStyle/>
                    <a:p>
                      <a:r>
                        <a:rPr lang="hr-HR" sz="1400" dirty="0" err="1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AZO</a:t>
                      </a:r>
                      <a:r>
                        <a:rPr lang="hr-HR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odobrava unesene verificirane</a:t>
                      </a:r>
                      <a:r>
                        <a:rPr lang="hr-HR" sz="1400" baseline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emisije </a:t>
                      </a:r>
                      <a:endParaRPr lang="hr-HR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31.3.2014.</a:t>
                      </a:r>
                      <a:endParaRPr lang="hr-H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12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Predaja emisijskih jedinica u skladu s odobrenim verificiranim emisijama</a:t>
                      </a: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r-HR" sz="1400" b="0" kern="1200" dirty="0" smtClean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30.4.2014.</a:t>
                      </a:r>
                      <a:endParaRPr lang="hr-HR" sz="1400" b="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T="45687" marB="4568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467544" y="1124744"/>
            <a:ext cx="8229600" cy="507365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hr-HR" altLang="sr-Latn-RS" sz="1400" dirty="0" smtClean="0">
                <a:latin typeface="Verdana" pitchFamily="34" charset="0"/>
              </a:rPr>
              <a:t>Nova </a:t>
            </a:r>
            <a:r>
              <a:rPr lang="hr-HR" altLang="sr-Latn-RS" sz="1400" dirty="0">
                <a:latin typeface="Verdana" pitchFamily="34" charset="0"/>
              </a:rPr>
              <a:t>Uredba </a:t>
            </a:r>
            <a:r>
              <a:rPr lang="hr-HR" altLang="sr-Latn-RS" sz="1400" dirty="0" smtClean="0">
                <a:latin typeface="Verdana" pitchFamily="34" charset="0"/>
              </a:rPr>
              <a:t>EU (</a:t>
            </a:r>
            <a:r>
              <a:rPr lang="hr-HR" sz="1400" dirty="0" smtClean="0">
                <a:latin typeface="Verdana" pitchFamily="34" charset="0"/>
              </a:rPr>
              <a:t>389/2013 </a:t>
            </a:r>
            <a:r>
              <a:rPr lang="hr-HR" sz="1400" dirty="0">
                <a:latin typeface="Verdana" pitchFamily="34" charset="0"/>
              </a:rPr>
              <a:t>) REGULATIONS COMMISSION REGULATION (EU) No 389/2013  of 2 May 2013  </a:t>
            </a:r>
            <a:r>
              <a:rPr lang="en-US" sz="1400" dirty="0">
                <a:latin typeface="Verdana" pitchFamily="34" charset="0"/>
              </a:rPr>
              <a:t>establishing a Union Registry pursuant to Directive 2003/87/EC of the European Parliament and of the Council, Decisions No 280/2004/EC and No 406/2009/EC of the European Parliament and of the Council and repealing Commission Regulations (EU) No 920/2010 and No </a:t>
            </a:r>
            <a:r>
              <a:rPr lang="en-US" sz="1400" dirty="0" smtClean="0">
                <a:latin typeface="Verdana" pitchFamily="34" charset="0"/>
              </a:rPr>
              <a:t>1193/2011</a:t>
            </a:r>
            <a:endParaRPr lang="hr-HR" sz="1400" dirty="0" smtClean="0">
              <a:latin typeface="Verdana" pitchFamily="34" charset="0"/>
            </a:endParaRPr>
          </a:p>
          <a:p>
            <a:pPr>
              <a:defRPr/>
            </a:pPr>
            <a:r>
              <a:rPr lang="hr-HR" sz="1400" dirty="0" smtClean="0">
                <a:latin typeface="Verdana" pitchFamily="34" charset="0"/>
              </a:rPr>
              <a:t>Pravilnik o načinu korištenja Registra Europske Unije – stara Uredba… MZOIP?</a:t>
            </a:r>
          </a:p>
          <a:p>
            <a:pPr>
              <a:defRPr/>
            </a:pPr>
            <a:r>
              <a:rPr lang="hr-HR" altLang="sr-Latn-RS" sz="1400" dirty="0" smtClean="0">
                <a:latin typeface="Verdana" pitchFamily="34" charset="0"/>
              </a:rPr>
              <a:t>Izmjena uvjeta korištenja</a:t>
            </a:r>
          </a:p>
          <a:p>
            <a:pPr>
              <a:defRPr/>
            </a:pPr>
            <a:r>
              <a:rPr lang="hr-HR" altLang="sr-Latn-RS" sz="1400" dirty="0" smtClean="0">
                <a:latin typeface="Verdana" pitchFamily="34" charset="0"/>
              </a:rPr>
              <a:t>Javiti emailom da je registracija izvršena (</a:t>
            </a:r>
            <a:r>
              <a:rPr lang="hr-HR" altLang="sr-Latn-RS" sz="1400" dirty="0">
                <a:latin typeface="Verdana" pitchFamily="34" charset="0"/>
              </a:rPr>
              <a:t>p</a:t>
            </a:r>
            <a:r>
              <a:rPr lang="hr-HR" altLang="sr-Latn-RS" sz="1400" dirty="0" smtClean="0">
                <a:latin typeface="Verdana" pitchFamily="34" charset="0"/>
              </a:rPr>
              <a:t>romjene kod slanje URIDa)</a:t>
            </a:r>
          </a:p>
          <a:p>
            <a:pPr>
              <a:defRPr/>
            </a:pPr>
            <a:r>
              <a:rPr lang="hr-HR" altLang="sr-Latn-RS" sz="1400" dirty="0" smtClean="0">
                <a:latin typeface="Verdana" pitchFamily="34" charset="0"/>
              </a:rPr>
              <a:t>Prijevod aplikacije na hrvatski jezik</a:t>
            </a:r>
            <a:endParaRPr lang="hr-HR" altLang="sr-Latn-RS" sz="1400" dirty="0">
              <a:latin typeface="Verdana" pitchFamily="34" charset="0"/>
            </a:endParaRPr>
          </a:p>
          <a:p>
            <a:pPr>
              <a:defRPr/>
            </a:pPr>
            <a:r>
              <a:rPr lang="hr-HR" altLang="sr-Latn-RS" sz="1400" dirty="0" smtClean="0">
                <a:latin typeface="Verdana" pitchFamily="34" charset="0"/>
              </a:rPr>
              <a:t>Postupanje s </a:t>
            </a:r>
            <a:r>
              <a:rPr lang="hr-HR" altLang="sr-Latn-RS" sz="1400" dirty="0" err="1">
                <a:latin typeface="Verdana" pitchFamily="34" charset="0"/>
              </a:rPr>
              <a:t>K</a:t>
            </a:r>
            <a:r>
              <a:rPr lang="hr-HR" altLang="sr-Latn-RS" sz="1400" dirty="0" err="1" smtClean="0">
                <a:latin typeface="Verdana" pitchFamily="34" charset="0"/>
              </a:rPr>
              <a:t>yoto</a:t>
            </a:r>
            <a:r>
              <a:rPr lang="hr-HR" altLang="sr-Latn-RS" sz="1400" dirty="0" smtClean="0">
                <a:latin typeface="Verdana" pitchFamily="34" charset="0"/>
              </a:rPr>
              <a:t> jedinicama…</a:t>
            </a:r>
            <a:r>
              <a:rPr lang="hr-HR" altLang="sr-Latn-RS" sz="1400" dirty="0" err="1" smtClean="0">
                <a:latin typeface="Verdana" pitchFamily="34" charset="0"/>
              </a:rPr>
              <a:t>MZOIP</a:t>
            </a:r>
            <a:r>
              <a:rPr lang="hr-HR" altLang="sr-Latn-RS" sz="1400" dirty="0" smtClean="0">
                <a:latin typeface="Verdana" pitchFamily="34" charset="0"/>
              </a:rPr>
              <a:t>?</a:t>
            </a:r>
          </a:p>
          <a:p>
            <a:pPr>
              <a:defRPr/>
            </a:pPr>
            <a:r>
              <a:rPr lang="hr-HR" altLang="sr-Latn-RS" sz="1400" dirty="0" smtClean="0">
                <a:latin typeface="Verdana" pitchFamily="34" charset="0"/>
              </a:rPr>
              <a:t>Ažuriranje Web </a:t>
            </a:r>
            <a:r>
              <a:rPr lang="hr-HR" altLang="sr-Latn-RS" sz="1400" dirty="0" err="1" smtClean="0">
                <a:latin typeface="Verdana" pitchFamily="34" charset="0"/>
              </a:rPr>
              <a:t>FAQ</a:t>
            </a:r>
            <a:r>
              <a:rPr lang="hr-HR" altLang="sr-Latn-RS" sz="1400" dirty="0" smtClean="0">
                <a:latin typeface="Verdana" pitchFamily="34" charset="0"/>
              </a:rPr>
              <a:t> </a:t>
            </a:r>
            <a:r>
              <a:rPr lang="hr-HR" altLang="sr-Latn-RS" sz="1400" dirty="0" smtClean="0">
                <a:latin typeface="Verdana" pitchFamily="34" charset="0"/>
                <a:hlinkClick r:id="rId2"/>
              </a:rPr>
              <a:t>http://www.azo.hr/</a:t>
            </a:r>
            <a:r>
              <a:rPr lang="hr-HR" altLang="sr-Latn-RS" sz="1400" dirty="0" err="1" smtClean="0">
                <a:latin typeface="Verdana" pitchFamily="34" charset="0"/>
                <a:hlinkClick r:id="rId2"/>
              </a:rPr>
              <a:t>FAQ</a:t>
            </a:r>
            <a:r>
              <a:rPr lang="hr-HR" altLang="sr-Latn-RS" sz="1400" dirty="0" smtClean="0">
                <a:latin typeface="Verdana" pitchFamily="34" charset="0"/>
              </a:rPr>
              <a:t> </a:t>
            </a:r>
          </a:p>
          <a:p>
            <a:pPr>
              <a:defRPr/>
            </a:pPr>
            <a:r>
              <a:rPr lang="hr-HR" altLang="sr-Latn-RS" sz="1400" dirty="0" smtClean="0">
                <a:latin typeface="Verdana" pitchFamily="34" charset="0"/>
              </a:rPr>
              <a:t>Slanje Vodiča zabranjeno slanje </a:t>
            </a:r>
            <a:r>
              <a:rPr lang="hr-HR" altLang="sr-Latn-RS" sz="1400" dirty="0" err="1" smtClean="0">
                <a:latin typeface="Verdana" pitchFamily="34" charset="0"/>
              </a:rPr>
              <a:t>Emailom</a:t>
            </a:r>
            <a:r>
              <a:rPr lang="hr-HR" altLang="sr-Latn-RS" sz="1400" dirty="0" smtClean="0">
                <a:latin typeface="Verdana" pitchFamily="34" charset="0"/>
              </a:rPr>
              <a:t> - </a:t>
            </a:r>
            <a:r>
              <a:rPr lang="hr-HR" altLang="sr-Latn-RS" sz="1400" dirty="0" err="1" smtClean="0">
                <a:latin typeface="Verdana" pitchFamily="34" charset="0"/>
              </a:rPr>
              <a:t>EK</a:t>
            </a:r>
            <a:endParaRPr lang="hr-HR" altLang="sr-Latn-RS" sz="1400" dirty="0" smtClean="0">
              <a:latin typeface="Verdana" pitchFamily="34" charset="0"/>
            </a:endParaRPr>
          </a:p>
          <a:p>
            <a:pPr marL="0" indent="0">
              <a:buFontTx/>
              <a:buNone/>
              <a:defRPr/>
            </a:pPr>
            <a:endParaRPr lang="hr-HR" altLang="sr-Latn-RS" sz="1400" dirty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Novosti i planirano …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4294967295"/>
          </p:nvPr>
        </p:nvSpPr>
        <p:spPr>
          <a:xfrm>
            <a:off x="467544" y="1268760"/>
            <a:ext cx="8229600" cy="507365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buFontTx/>
              <a:buNone/>
              <a:defRPr/>
            </a:pPr>
            <a:r>
              <a:rPr lang="hr-HR" altLang="sr-Latn-RS" sz="1400" dirty="0" smtClean="0">
                <a:latin typeface="Verdana" pitchFamily="34" charset="0"/>
              </a:rPr>
              <a:t>Vodiči su rađeni prema zadnjoj verziji vodiča </a:t>
            </a:r>
            <a:r>
              <a:rPr lang="hr-HR" altLang="sr-Latn-RS" sz="1400" dirty="0" err="1" smtClean="0">
                <a:latin typeface="Verdana" pitchFamily="34" charset="0"/>
              </a:rPr>
              <a:t>EK</a:t>
            </a:r>
            <a:r>
              <a:rPr lang="hr-HR" altLang="sr-Latn-RS" sz="1400" dirty="0" smtClean="0">
                <a:latin typeface="Verdana" pitchFamily="34" charset="0"/>
              </a:rPr>
              <a:t> tako da su moguća manja odstupanja od aktualne verzije aplikacije Registra</a:t>
            </a:r>
          </a:p>
          <a:p>
            <a:pPr eaLnBrk="1" hangingPunct="1">
              <a:buFontTx/>
              <a:buNone/>
              <a:defRPr/>
            </a:pPr>
            <a:endParaRPr lang="hr-HR" altLang="sr-Latn-RS" sz="14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pt-BR" altLang="sr-Latn-RS" sz="1400" dirty="0" smtClean="0">
                <a:latin typeface="Verdana" pitchFamily="34" charset="0"/>
              </a:rPr>
              <a:t>Vodič za ispunjavanje obaveza 11-2013</a:t>
            </a:r>
            <a:endParaRPr lang="hr-HR" altLang="sr-Latn-RS" sz="1400" dirty="0" smtClean="0">
              <a:latin typeface="Verdana" pitchFamily="34" charset="0"/>
            </a:endParaRPr>
          </a:p>
          <a:p>
            <a:pPr eaLnBrk="1" hangingPunct="1">
              <a:defRPr/>
            </a:pPr>
            <a:r>
              <a:rPr lang="pl-PL" altLang="sr-Latn-RS" sz="1400" dirty="0" smtClean="0">
                <a:latin typeface="Verdana" pitchFamily="34" charset="0"/>
              </a:rPr>
              <a:t>Vodič za rad s provjerenim računima 11-2013</a:t>
            </a:r>
          </a:p>
          <a:p>
            <a:pPr eaLnBrk="1" hangingPunct="1">
              <a:defRPr/>
            </a:pPr>
            <a:r>
              <a:rPr lang="pl-PL" altLang="sr-Latn-RS" sz="1400" dirty="0" smtClean="0">
                <a:latin typeface="Verdana" pitchFamily="34" charset="0"/>
              </a:rPr>
              <a:t>Vodič za rad s računima 11-2013</a:t>
            </a:r>
          </a:p>
          <a:p>
            <a:pPr eaLnBrk="1" hangingPunct="1">
              <a:defRPr/>
            </a:pPr>
            <a:r>
              <a:rPr lang="pl-PL" altLang="sr-Latn-RS" sz="1400" dirty="0" smtClean="0">
                <a:latin typeface="Verdana" pitchFamily="34" charset="0"/>
              </a:rPr>
              <a:t>Vodič za rad s zadacima 11-2013</a:t>
            </a:r>
          </a:p>
          <a:p>
            <a:pPr eaLnBrk="1" hangingPunct="1">
              <a:defRPr/>
            </a:pPr>
            <a:r>
              <a:rPr lang="hr-HR" altLang="sr-Latn-RS" sz="1400" dirty="0" smtClean="0">
                <a:latin typeface="Verdana" pitchFamily="34" charset="0"/>
              </a:rPr>
              <a:t>Vodič za transakcije </a:t>
            </a:r>
            <a:r>
              <a:rPr lang="hr-HR" altLang="sr-Latn-RS" sz="1400" dirty="0" err="1" smtClean="0">
                <a:latin typeface="Verdana" pitchFamily="34" charset="0"/>
              </a:rPr>
              <a:t>11</a:t>
            </a:r>
            <a:r>
              <a:rPr lang="hr-HR" altLang="sr-Latn-RS" sz="1400" dirty="0" smtClean="0">
                <a:latin typeface="Verdana" pitchFamily="34" charset="0"/>
              </a:rPr>
              <a:t>-</a:t>
            </a:r>
            <a:r>
              <a:rPr lang="hr-HR" altLang="sr-Latn-RS" sz="1400" dirty="0" err="1" smtClean="0">
                <a:latin typeface="Verdana" pitchFamily="34" charset="0"/>
              </a:rPr>
              <a:t>2013</a:t>
            </a:r>
            <a:endParaRPr lang="hr-HR" altLang="sr-Latn-RS" sz="1400" dirty="0" smtClean="0">
              <a:latin typeface="Verdana" pitchFamily="34" charset="0"/>
            </a:endParaRPr>
          </a:p>
          <a:p>
            <a:pPr eaLnBrk="1" hangingPunct="1">
              <a:buFontTx/>
              <a:buNone/>
              <a:defRPr/>
            </a:pPr>
            <a:endParaRPr lang="hr-HR" altLang="sr-Latn-RS" sz="1400" dirty="0" smtClean="0">
              <a:latin typeface="Verdana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hr-HR" altLang="sr-Latn-RS" sz="1400" dirty="0" smtClean="0">
              <a:latin typeface="Verdana" pitchFamily="34" charset="0"/>
            </a:endParaRPr>
          </a:p>
          <a:p>
            <a:pPr>
              <a:defRPr/>
            </a:pPr>
            <a:endParaRPr lang="hr-HR" altLang="sr-Latn-RS" sz="1400" dirty="0" smtClean="0">
              <a:latin typeface="Verdana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9513" y="274638"/>
            <a:ext cx="8964488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Vodiči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23529" y="274638"/>
            <a:ext cx="8820472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eb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6" t="10332" r="20966" b="8704"/>
          <a:stretch>
            <a:fillRect/>
          </a:stretch>
        </p:blipFill>
        <p:spPr bwMode="auto">
          <a:xfrm>
            <a:off x="1403648" y="1412776"/>
            <a:ext cx="6048375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Oval 7"/>
          <p:cNvSpPr>
            <a:spLocks noChangeArrowheads="1"/>
          </p:cNvSpPr>
          <p:nvPr/>
        </p:nvSpPr>
        <p:spPr bwMode="auto">
          <a:xfrm>
            <a:off x="4709109" y="4221088"/>
            <a:ext cx="2303462" cy="5762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4294967295"/>
          </p:nvPr>
        </p:nvSpPr>
        <p:spPr>
          <a:xfrm>
            <a:off x="546957" y="1196752"/>
            <a:ext cx="8229600" cy="5073650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ETS </a:t>
            </a: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http://ec.europa.eu/clima/policies/ets/index_en.htm</a:t>
            </a:r>
            <a:endParaRPr lang="hr-HR" altLang="sr-Latn-R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Registar Unije </a:t>
            </a: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http://ec.europa.eu/clima/policies/ets/registry/index_en.htm</a:t>
            </a: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AZO </a:t>
            </a: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http://www.azo.hr/RegistarUnije</a:t>
            </a:r>
            <a:endParaRPr lang="hr-HR" altLang="sr-Latn-R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9513" y="274638"/>
            <a:ext cx="8964488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Korisni linkovi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95537" y="274638"/>
            <a:ext cx="8748464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H</a:t>
            </a:r>
            <a:r>
              <a:rPr lang="hr-HR" sz="1800" b="1" kern="12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elpdesk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22531" name="Oval 5"/>
          <p:cNvSpPr>
            <a:spLocks noChangeArrowheads="1"/>
          </p:cNvSpPr>
          <p:nvPr/>
        </p:nvSpPr>
        <p:spPr bwMode="auto">
          <a:xfrm>
            <a:off x="1000125" y="3714750"/>
            <a:ext cx="714375" cy="21431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22532" name="Rectangle 1"/>
          <p:cNvSpPr>
            <a:spLocks noChangeArrowheads="1"/>
          </p:cNvSpPr>
          <p:nvPr/>
        </p:nvSpPr>
        <p:spPr bwMode="auto">
          <a:xfrm>
            <a:off x="5214938" y="1071563"/>
            <a:ext cx="3708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hr-HR" altLang="sr-Latn-R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pl-PL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telefon: 9:00 – 12:00 radnim danom </a:t>
            </a:r>
          </a:p>
          <a:p>
            <a:pPr eaLnBrk="1" hangingPunct="1"/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mail: ghgregistry.helpdesk@azo.hr </a:t>
            </a:r>
          </a:p>
          <a:p>
            <a:pPr eaLnBrk="1" hangingPunct="1"/>
            <a:endParaRPr lang="hr-HR" altLang="sr-Latn-R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/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http://ec.europa.eu/clima/policies/ets/registry/links_en.htm</a:t>
            </a:r>
            <a:r>
              <a:rPr lang="hr-HR" altLang="sr-Latn-RS"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eaLnBrk="1" hangingPunct="1"/>
            <a:endParaRPr lang="hr-HR" altLang="sr-Latn-RS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10211" r="28535" b="6554"/>
          <a:stretch>
            <a:fillRect/>
          </a:stretch>
        </p:blipFill>
        <p:spPr bwMode="auto">
          <a:xfrm>
            <a:off x="884064" y="1417960"/>
            <a:ext cx="3678238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Oval 3"/>
          <p:cNvSpPr>
            <a:spLocks noChangeArrowheads="1"/>
          </p:cNvSpPr>
          <p:nvPr/>
        </p:nvSpPr>
        <p:spPr bwMode="auto">
          <a:xfrm>
            <a:off x="1561927" y="3561085"/>
            <a:ext cx="714375" cy="142875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22535" name="Oval 3"/>
          <p:cNvSpPr>
            <a:spLocks noChangeArrowheads="1"/>
          </p:cNvSpPr>
          <p:nvPr/>
        </p:nvSpPr>
        <p:spPr bwMode="auto">
          <a:xfrm>
            <a:off x="1633364" y="5204147"/>
            <a:ext cx="928688" cy="214313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" t="9721" r="50781" b="15277"/>
          <a:stretch>
            <a:fillRect/>
          </a:stretch>
        </p:blipFill>
        <p:spPr bwMode="auto">
          <a:xfrm>
            <a:off x="3347864" y="3068960"/>
            <a:ext cx="4214813" cy="3675062"/>
          </a:xfrm>
          <a:prstGeom prst="rect">
            <a:avLst/>
          </a:prstGeom>
          <a:noFill/>
          <a:ln w="9525" algn="ctr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510953" y="1124744"/>
            <a:ext cx="8229600" cy="5073650"/>
          </a:xfrm>
          <a:prstGeom prst="rect">
            <a:avLst/>
          </a:prstGeom>
        </p:spPr>
        <p:txBody>
          <a:bodyPr anchor="ctr"/>
          <a:lstStyle/>
          <a:p>
            <a:pPr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sr-Latn-R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Application Running in Acceptance Environment</a:t>
            </a:r>
            <a:endParaRPr lang="hr-HR" altLang="sr-Latn-RS" sz="14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https://webgate.acceptance.ec.europa.eu/eucr-acc/HR/index.xhtml</a:t>
            </a:r>
            <a:endParaRPr lang="hr-HR" altLang="sr-Latn-R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hr-HR" altLang="sr-Latn-R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ECAS (European </a:t>
            </a:r>
            <a:r>
              <a:rPr lang="hr-HR" altLang="sr-Latn-R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Commission</a:t>
            </a:r>
            <a:r>
              <a:rPr lang="hr-HR" altLang="sr-Latn-R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altLang="sr-Latn-RS" sz="14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Authentication</a:t>
            </a:r>
            <a:r>
              <a:rPr lang="hr-HR" altLang="sr-Latn-R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Service )</a:t>
            </a:r>
          </a:p>
          <a:p>
            <a:pPr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https://webgate.ec.europa.eu/cas/login?loginRequestId=ECAS_LR-1674782-fWFkq7U2ZoqsBBl2r7H8YWp6Yvw4TmizIC6zOOZizM2LG9cbZkEWxCLu0gyn9q0O6wjJKZsd7ImH1I7Qu8Z4r9W-zGb7phj4Ee1gojLyntt6o8-zHUZpFH0dmmcWQxELXQannXlia3oGoxedQoxnDu28nn&amp;useStrongSms=true</a:t>
            </a: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hr-HR" altLang="sr-Latn-RS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Zadani račun</a:t>
            </a:r>
          </a:p>
          <a:p>
            <a:pPr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EU- 100- 13525- 0- 15</a:t>
            </a: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Trening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9513" y="274638"/>
            <a:ext cx="8964488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eb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7" t="9975" r="20074" b="16052"/>
          <a:stretch>
            <a:fillRect/>
          </a:stretch>
        </p:blipFill>
        <p:spPr bwMode="auto">
          <a:xfrm>
            <a:off x="1187624" y="1523206"/>
            <a:ext cx="6315075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Oval 7"/>
          <p:cNvSpPr>
            <a:spLocks noChangeArrowheads="1"/>
          </p:cNvSpPr>
          <p:nvPr/>
        </p:nvSpPr>
        <p:spPr bwMode="auto">
          <a:xfrm>
            <a:off x="1835696" y="4153198"/>
            <a:ext cx="1873250" cy="3857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 flipV="1">
            <a:off x="2627784" y="4869160"/>
            <a:ext cx="1871662" cy="5175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Web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512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8" t="10211" r="21335" b="9283"/>
          <a:stretch>
            <a:fillRect/>
          </a:stretch>
        </p:blipFill>
        <p:spPr>
          <a:xfrm>
            <a:off x="1115616" y="1484784"/>
            <a:ext cx="5926138" cy="5073650"/>
          </a:xfrm>
          <a:prstGeom prst="rect">
            <a:avLst/>
          </a:prstGeom>
          <a:noFill/>
        </p:spPr>
      </p:pic>
      <p:sp>
        <p:nvSpPr>
          <p:cNvPr id="5124" name="Oval 2"/>
          <p:cNvSpPr>
            <a:spLocks noChangeArrowheads="1"/>
          </p:cNvSpPr>
          <p:nvPr/>
        </p:nvSpPr>
        <p:spPr bwMode="auto">
          <a:xfrm>
            <a:off x="7235825" y="4149725"/>
            <a:ext cx="1584325" cy="9350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sp>
        <p:nvSpPr>
          <p:cNvPr id="5125" name="Oval 6"/>
          <p:cNvSpPr>
            <a:spLocks noChangeArrowheads="1"/>
          </p:cNvSpPr>
          <p:nvPr/>
        </p:nvSpPr>
        <p:spPr bwMode="auto">
          <a:xfrm>
            <a:off x="4736704" y="4329112"/>
            <a:ext cx="2305050" cy="5762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Web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147" name="Oval 2"/>
          <p:cNvSpPr>
            <a:spLocks noChangeArrowheads="1"/>
          </p:cNvSpPr>
          <p:nvPr/>
        </p:nvSpPr>
        <p:spPr bwMode="auto">
          <a:xfrm>
            <a:off x="7235825" y="4149725"/>
            <a:ext cx="1584325" cy="9350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8" t="9854" r="20668" b="6909"/>
          <a:stretch>
            <a:fillRect/>
          </a:stretch>
        </p:blipFill>
        <p:spPr bwMode="auto">
          <a:xfrm>
            <a:off x="1559352" y="1556792"/>
            <a:ext cx="5697538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1259632" y="3501008"/>
            <a:ext cx="1655762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505" y="274638"/>
            <a:ext cx="9036496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Web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7171" name="Oval 2"/>
          <p:cNvSpPr>
            <a:spLocks noChangeArrowheads="1"/>
          </p:cNvSpPr>
          <p:nvPr/>
        </p:nvSpPr>
        <p:spPr bwMode="auto">
          <a:xfrm>
            <a:off x="7235825" y="4149725"/>
            <a:ext cx="1584325" cy="9350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9" t="10094" r="20715" b="6207"/>
          <a:stretch>
            <a:fillRect/>
          </a:stretch>
        </p:blipFill>
        <p:spPr bwMode="auto">
          <a:xfrm>
            <a:off x="1297533" y="1484784"/>
            <a:ext cx="5905500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5186908" y="2637309"/>
            <a:ext cx="1655762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07951" y="274638"/>
            <a:ext cx="9036050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Prezentacije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t="10094" r="20148" b="17358"/>
          <a:stretch>
            <a:fillRect/>
          </a:stretch>
        </p:blipFill>
        <p:spPr bwMode="auto">
          <a:xfrm>
            <a:off x="539552" y="1666271"/>
            <a:ext cx="5256411" cy="399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5795963" y="1700213"/>
            <a:ext cx="33845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hr-HR" altLang="sr-Latn-RS" sz="1400">
              <a:latin typeface="Verdana" panose="020B0604030504040204" pitchFamily="34" charset="0"/>
            </a:endParaRPr>
          </a:p>
          <a:p>
            <a:pPr eaLnBrk="1" hangingPunct="1"/>
            <a:r>
              <a:rPr lang="hr-HR" altLang="sr-Latn-RS" sz="1400">
                <a:latin typeface="Verdana" panose="020B0604030504040204" pitchFamily="34" charset="0"/>
              </a:rPr>
              <a:t>Dostupne na linku:</a:t>
            </a:r>
          </a:p>
          <a:p>
            <a:pPr eaLnBrk="1" hangingPunct="1"/>
            <a:r>
              <a:rPr lang="hr-HR" altLang="sr-Latn-RS" sz="1400">
                <a:latin typeface="Verdana" panose="020B0604030504040204" pitchFamily="34" charset="0"/>
                <a:hlinkClick r:id="rId3"/>
              </a:rPr>
              <a:t>http://www.azo.hr/KorisniLinkovi04</a:t>
            </a:r>
            <a:endParaRPr lang="hr-HR" altLang="sr-Latn-RS" sz="1400">
              <a:latin typeface="Verdana" panose="020B0604030504040204" pitchFamily="34" charset="0"/>
            </a:endParaRP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323528" y="4149080"/>
            <a:ext cx="1131090" cy="253666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2060575" indent="-2060575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ZO kapitala" panose="02000600000000020004" pitchFamily="2" charset="0"/>
              </a:defRPr>
            </a:lvl9pPr>
          </a:lstStyle>
          <a:p>
            <a:pPr eaLnBrk="1" hangingPunct="1"/>
            <a:endParaRPr lang="sr-Latn-CS" altLang="sr-Latn-R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4294967295"/>
          </p:nvPr>
        </p:nvSpPr>
        <p:spPr>
          <a:xfrm>
            <a:off x="1763688" y="1052513"/>
            <a:ext cx="6465912" cy="5073650"/>
          </a:xfrm>
          <a:prstGeom prst="rect">
            <a:avLst/>
          </a:prstGeom>
        </p:spPr>
        <p:txBody>
          <a:bodyPr anchor="ctr"/>
          <a:lstStyle/>
          <a:p>
            <a:pPr marL="0" indent="0">
              <a:buFontTx/>
              <a:buNone/>
              <a:defRPr/>
            </a:pPr>
            <a:endParaRPr lang="hr-H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hr-HR" sz="14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http://</a:t>
            </a:r>
            <a:r>
              <a:rPr lang="hr-HR" sz="1400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isiteadmin.azo.hr/</a:t>
            </a:r>
            <a:r>
              <a:rPr lang="hr-HR" sz="1400" u="sng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Anketa01</a:t>
            </a:r>
            <a:endParaRPr lang="hr-HR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Prijavljeno na radionicu:</a:t>
            </a:r>
          </a:p>
          <a:p>
            <a:pPr marL="0" indent="0">
              <a:buFontTx/>
              <a:buNone/>
              <a:defRPr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20.11.2013. </a:t>
            </a:r>
            <a:r>
              <a:rPr lang="hr-HR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</a:t>
            </a: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sudionika </a:t>
            </a:r>
            <a:endParaRPr lang="hr-H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21.11.2013. </a:t>
            </a:r>
            <a:r>
              <a:rPr lang="hr-HR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46</a:t>
            </a:r>
            <a:r>
              <a:rPr lang="hr-H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sudionika </a:t>
            </a:r>
          </a:p>
          <a:p>
            <a:pPr>
              <a:defRPr/>
            </a:pP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endParaRPr lang="hr-H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79513" y="274638"/>
            <a:ext cx="8964488" cy="72548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A</a:t>
            </a:r>
            <a:r>
              <a:rPr lang="hr-HR" sz="18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nketa</a:t>
            </a:r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/>
            </a:r>
            <a:b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00075" y="273050"/>
            <a:ext cx="8543925" cy="7270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hr-HR" sz="18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Program </a:t>
            </a:r>
            <a:r>
              <a:rPr lang="hr-HR" sz="18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  <a:t>radionice</a:t>
            </a:r>
            <a:br>
              <a:rPr lang="hr-HR" sz="1800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itchFamily="34" charset="0"/>
              </a:rPr>
            </a:br>
            <a:endParaRPr lang="hr-HR" sz="1800" kern="12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827584" y="1052513"/>
            <a:ext cx="7402016" cy="5073650"/>
          </a:xfrm>
          <a:prstGeom prst="rect">
            <a:avLst/>
          </a:prstGeom>
        </p:spPr>
        <p:txBody>
          <a:bodyPr anchor="ctr"/>
          <a:lstStyle/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Vježba 1. Prijava u aplikaciju Registra</a:t>
            </a: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Izmjena broja mobitela u ECAS</a:t>
            </a: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Prijava u Registar</a:t>
            </a:r>
          </a:p>
          <a:p>
            <a:pPr eaLnBrk="1" hangingPunct="1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Vježba 2. Upoznavanje s osnovnim funkcijama aplikacije Registra</a:t>
            </a: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Pregled svih funkcija u računu</a:t>
            </a:r>
          </a:p>
          <a:p>
            <a:pPr eaLnBrk="1" hangingPunct="1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Vježba 3. Dodavanje računa na listu provjerenih računa</a:t>
            </a: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3.1. </a:t>
            </a:r>
            <a:r>
              <a:rPr lang="hr-HR" altLang="sr-Latn-RS" sz="1400" dirty="0" err="1" smtClean="0">
                <a:latin typeface="Verdana" panose="020B0604030504040204" pitchFamily="34" charset="0"/>
              </a:rPr>
              <a:t>dodavaje</a:t>
            </a:r>
            <a:r>
              <a:rPr lang="hr-HR" altLang="sr-Latn-RS" sz="1400" dirty="0" smtClean="0">
                <a:latin typeface="Verdana" panose="020B0604030504040204" pitchFamily="34" charset="0"/>
              </a:rPr>
              <a:t> zadanog računa na TAL</a:t>
            </a: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3.2. dodavanje računa susjeda na TAL</a:t>
            </a:r>
          </a:p>
          <a:p>
            <a:pPr eaLnBrk="1" hangingPunct="1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AR1 pokreće zadatak dodavanja računa, potvrđuje dodavanje računa ili AAR ili AR2</a:t>
            </a:r>
          </a:p>
          <a:p>
            <a:pPr eaLnBrk="1" hangingPunct="1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hr-HR" altLang="sr-Latn-RS" sz="1400" dirty="0" smtClean="0">
                <a:latin typeface="Verdana" panose="020B0604030504040204" pitchFamily="34" charset="0"/>
              </a:rPr>
              <a:t>Pauza za kavu 12:30-13:00</a:t>
            </a:r>
          </a:p>
          <a:p>
            <a:pPr eaLnBrk="1" hangingPunct="1">
              <a:buFontTx/>
              <a:buNone/>
            </a:pPr>
            <a:endParaRPr lang="hr-HR" altLang="sr-Latn-RS" sz="1400" dirty="0" smtClean="0">
              <a:latin typeface="Verdana" panose="020B0604030504040204" pitchFamily="34" charset="0"/>
            </a:endParaRPr>
          </a:p>
          <a:p>
            <a:endParaRPr lang="hr-HR" altLang="sr-Latn-RS" sz="1400" dirty="0" smtClean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ZO kapitala"/>
        <a:ea typeface=""/>
        <a:cs typeface=""/>
      </a:majorFont>
      <a:minorFont>
        <a:latin typeface="AZO kapita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60575" marR="0" indent="-20605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ZO kapitala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060575" marR="0" indent="-20605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hr-H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ZO kapitala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4076</TotalTime>
  <Words>782</Words>
  <Application>Microsoft Office PowerPoint</Application>
  <PresentationFormat>On-screen Show (4:3)</PresentationFormat>
  <Paragraphs>175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AZO kapitala</vt:lpstr>
      <vt:lpstr>Verdana</vt:lpstr>
      <vt:lpstr>Default Design</vt:lpstr>
      <vt:lpstr>PowerPoint Presentation</vt:lpstr>
      <vt:lpstr>Web </vt:lpstr>
      <vt:lpstr>Web </vt:lpstr>
      <vt:lpstr>Web </vt:lpstr>
      <vt:lpstr>Web </vt:lpstr>
      <vt:lpstr>Web </vt:lpstr>
      <vt:lpstr>Prezentacije </vt:lpstr>
      <vt:lpstr>Anketa </vt:lpstr>
      <vt:lpstr>Program radionice </vt:lpstr>
      <vt:lpstr>Program radionice </vt:lpstr>
      <vt:lpstr>Trening 20. i 21.11.2013. </vt:lpstr>
      <vt:lpstr>Otvoreni računi </vt:lpstr>
      <vt:lpstr>Ostalo o računima </vt:lpstr>
      <vt:lpstr>Proces transakcije i sigurnost </vt:lpstr>
      <vt:lpstr>Transakcije i odgoda 26h </vt:lpstr>
      <vt:lpstr>Računi </vt:lpstr>
      <vt:lpstr>Rokovi </vt:lpstr>
      <vt:lpstr>Novosti i planirano … </vt:lpstr>
      <vt:lpstr>Vodiči </vt:lpstr>
      <vt:lpstr>Korisni linkovi </vt:lpstr>
      <vt:lpstr>Helpdesk </vt:lpstr>
      <vt:lpstr>Trening </vt:lpstr>
    </vt:vector>
  </TitlesOfParts>
  <Company>AZO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mvranaricic</dc:creator>
  <cp:lastModifiedBy>Tomislav Glušac</cp:lastModifiedBy>
  <cp:revision>347</cp:revision>
  <dcterms:created xsi:type="dcterms:W3CDTF">2006-09-20T12:34:58Z</dcterms:created>
  <dcterms:modified xsi:type="dcterms:W3CDTF">2020-04-29T07:20:32Z</dcterms:modified>
</cp:coreProperties>
</file>